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79" r:id="rId2"/>
    <p:sldId id="406" r:id="rId3"/>
    <p:sldId id="483" r:id="rId4"/>
    <p:sldId id="485" r:id="rId5"/>
    <p:sldId id="487" r:id="rId6"/>
    <p:sldId id="488" r:id="rId7"/>
    <p:sldId id="486" r:id="rId8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3B825"/>
    <a:srgbClr val="8E8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5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7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4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0EDAB-F63D-B840-AA99-5B4C100D242B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1731B-595D-1B41-981E-57B1EC82C1B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22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A4FA6-5563-EA4B-82EE-B0B46A759E7D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2C7C5-0C4F-C246-B59E-4DAE86BB5F8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14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2C7C5-0C4F-C246-B59E-4DAE86BB5F8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171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118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685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78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45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120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057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73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00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49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84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93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1846A-4BDA-A242-AB37-4A2DDC94EDBF}" type="datetimeFigureOut">
              <a:rPr lang="da-DK" smtClean="0"/>
              <a:t>14.01.2022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2FA6-D7E4-9A49-BA04-D61F99AF9C8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8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himmel, udendørs, person, vand&#10;&#10;Automatisk genereret beskrivelse">
            <a:extLst>
              <a:ext uri="{FF2B5EF4-FFF2-40B4-BE49-F238E27FC236}">
                <a16:creationId xmlns:a16="http://schemas.microsoft.com/office/drawing/2014/main" id="{56F5FC81-B85D-CB43-83E1-0B974CA0BF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4"/>
            <a:ext cx="9144000" cy="6825532"/>
          </a:xfrm>
          <a:prstGeom prst="rect">
            <a:avLst/>
          </a:prstGeom>
        </p:spPr>
      </p:pic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D421831F-3781-B44D-979F-3EEACFE7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369" y="1300287"/>
            <a:ext cx="4124569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a-DK" sz="2800" b="1" dirty="0">
                <a:solidFill>
                  <a:srgbClr val="002060"/>
                </a:solidFill>
              </a:rPr>
              <a:t>Work Package 2</a:t>
            </a:r>
          </a:p>
          <a:p>
            <a:pPr marL="0" indent="0" algn="ctr">
              <a:buNone/>
            </a:pPr>
            <a:r>
              <a:rPr lang="da-DK" sz="2800" b="1" dirty="0">
                <a:solidFill>
                  <a:srgbClr val="002060"/>
                </a:solidFill>
              </a:rPr>
              <a:t>Case </a:t>
            </a:r>
            <a:r>
              <a:rPr lang="da-DK" sz="2800" b="1" dirty="0" err="1">
                <a:solidFill>
                  <a:srgbClr val="002060"/>
                </a:solidFill>
              </a:rPr>
              <a:t>study</a:t>
            </a:r>
            <a:r>
              <a:rPr lang="da-DK" sz="2800" b="1" dirty="0">
                <a:solidFill>
                  <a:srgbClr val="002060"/>
                </a:solidFill>
              </a:rPr>
              <a:t>: Greenland</a:t>
            </a:r>
          </a:p>
          <a:p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A1EA8E2-A350-6543-A41A-AF6E8ABF2A39}"/>
              </a:ext>
            </a:extLst>
          </p:cNvPr>
          <p:cNvSpPr/>
          <p:nvPr/>
        </p:nvSpPr>
        <p:spPr>
          <a:xfrm>
            <a:off x="905937" y="385419"/>
            <a:ext cx="208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b="1" dirty="0" err="1">
                <a:solidFill>
                  <a:srgbClr val="002060"/>
                </a:solidFill>
              </a:rPr>
              <a:t>Capardus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405254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833" y="11980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WP2 Case </a:t>
            </a:r>
            <a:r>
              <a:rPr lang="da-DK" dirty="0" err="1"/>
              <a:t>study</a:t>
            </a:r>
            <a:r>
              <a:rPr lang="da-DK" dirty="0"/>
              <a:t> Greenland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000" y="2152471"/>
            <a:ext cx="900853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/>
              <a:t>Aims</a:t>
            </a:r>
            <a:r>
              <a:rPr lang="da-DK" dirty="0"/>
              <a:t>  </a:t>
            </a:r>
            <a:r>
              <a:rPr lang="da-DK" dirty="0" err="1">
                <a:solidFill>
                  <a:srgbClr val="3366FF"/>
                </a:solidFill>
              </a:rPr>
              <a:t>Establish</a:t>
            </a:r>
            <a:r>
              <a:rPr lang="da-DK" dirty="0">
                <a:solidFill>
                  <a:srgbClr val="3366FF"/>
                </a:solidFill>
              </a:rPr>
              <a:t> </a:t>
            </a:r>
            <a:r>
              <a:rPr lang="da-DK" dirty="0" err="1">
                <a:solidFill>
                  <a:srgbClr val="3366FF"/>
                </a:solidFill>
              </a:rPr>
              <a:t>dialogue</a:t>
            </a:r>
            <a:r>
              <a:rPr lang="da-DK" dirty="0">
                <a:solidFill>
                  <a:srgbClr val="3366FF"/>
                </a:solidFill>
              </a:rPr>
              <a:t> and </a:t>
            </a:r>
            <a:r>
              <a:rPr lang="da-DK" dirty="0" err="1">
                <a:solidFill>
                  <a:srgbClr val="3366FF"/>
                </a:solidFill>
              </a:rPr>
              <a:t>collaboration</a:t>
            </a:r>
            <a:r>
              <a:rPr lang="da-DK" dirty="0">
                <a:solidFill>
                  <a:srgbClr val="3366FF"/>
                </a:solidFill>
              </a:rPr>
              <a:t> </a:t>
            </a:r>
            <a:r>
              <a:rPr lang="da-DK" dirty="0" err="1">
                <a:solidFill>
                  <a:srgbClr val="3366FF"/>
                </a:solidFill>
              </a:rPr>
              <a:t>related</a:t>
            </a:r>
            <a:r>
              <a:rPr lang="da-DK" dirty="0">
                <a:solidFill>
                  <a:srgbClr val="3366FF"/>
                </a:solidFill>
              </a:rPr>
              <a:t> to </a:t>
            </a:r>
            <a:r>
              <a:rPr lang="da-DK" dirty="0" err="1">
                <a:solidFill>
                  <a:srgbClr val="3366FF"/>
                </a:solidFill>
              </a:rPr>
              <a:t>development</a:t>
            </a:r>
            <a:r>
              <a:rPr lang="da-DK" dirty="0">
                <a:solidFill>
                  <a:srgbClr val="3366FF"/>
                </a:solidFill>
              </a:rPr>
              <a:t> of guidelines and standards, and </a:t>
            </a:r>
            <a:r>
              <a:rPr lang="da-DK" dirty="0" err="1">
                <a:solidFill>
                  <a:srgbClr val="3366FF"/>
                </a:solidFill>
              </a:rPr>
              <a:t>organize</a:t>
            </a:r>
            <a:r>
              <a:rPr lang="da-DK" dirty="0">
                <a:solidFill>
                  <a:srgbClr val="3366FF"/>
                </a:solidFill>
              </a:rPr>
              <a:t> workshop and research </a:t>
            </a:r>
            <a:r>
              <a:rPr lang="da-DK" dirty="0" err="1">
                <a:solidFill>
                  <a:srgbClr val="3366FF"/>
                </a:solidFill>
              </a:rPr>
              <a:t>school</a:t>
            </a:r>
            <a:endParaRPr lang="da-DK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da-DK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7F7F7F"/>
                </a:solidFill>
              </a:rPr>
              <a:t>T2.1 </a:t>
            </a:r>
            <a:r>
              <a:rPr lang="da-DK" b="1" dirty="0" err="1">
                <a:solidFill>
                  <a:srgbClr val="7F7F7F"/>
                </a:solidFill>
              </a:rPr>
              <a:t>Dialogue</a:t>
            </a:r>
            <a:r>
              <a:rPr lang="da-DK" b="1" dirty="0">
                <a:solidFill>
                  <a:srgbClr val="7F7F7F"/>
                </a:solidFill>
              </a:rPr>
              <a:t> w. Greenland </a:t>
            </a:r>
            <a:r>
              <a:rPr lang="da-DK" b="1" dirty="0" err="1">
                <a:solidFill>
                  <a:srgbClr val="7F7F7F"/>
                </a:solidFill>
              </a:rPr>
              <a:t>actors</a:t>
            </a:r>
            <a:r>
              <a:rPr lang="da-DK" b="1" dirty="0">
                <a:solidFill>
                  <a:srgbClr val="7F7F7F"/>
                </a:solidFill>
              </a:rPr>
              <a:t> 	</a:t>
            </a:r>
            <a:endParaRPr lang="da-DK" sz="2800" b="1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7F7F7F"/>
                </a:solidFill>
              </a:rPr>
              <a:t>T2.3 Research </a:t>
            </a:r>
            <a:r>
              <a:rPr lang="da-DK" b="1" dirty="0" err="1">
                <a:solidFill>
                  <a:srgbClr val="7F7F7F"/>
                </a:solidFill>
              </a:rPr>
              <a:t>school</a:t>
            </a:r>
            <a:r>
              <a:rPr lang="da-DK" b="1" dirty="0">
                <a:solidFill>
                  <a:srgbClr val="7F7F7F"/>
                </a:solidFill>
              </a:rPr>
              <a:t>, techn. for sust. </a:t>
            </a:r>
            <a:r>
              <a:rPr lang="da-DK" b="1" dirty="0" err="1">
                <a:solidFill>
                  <a:srgbClr val="7F7F7F"/>
                </a:solidFill>
              </a:rPr>
              <a:t>development</a:t>
            </a:r>
            <a:endParaRPr lang="da-DK" b="1" dirty="0">
              <a:solidFill>
                <a:srgbClr val="7F7F7F"/>
              </a:solidFill>
            </a:endParaRPr>
          </a:p>
        </p:txBody>
      </p:sp>
      <p:pic>
        <p:nvPicPr>
          <p:cNvPr id="5" name="Bilde 2" descr="last ned 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5073"/>
            <a:ext cx="13144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C1481BA-8FC6-DB42-933D-47B20C16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59" y="145267"/>
            <a:ext cx="1521824" cy="11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75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WP2 Case </a:t>
            </a:r>
            <a:r>
              <a:rPr lang="da-DK" dirty="0" err="1"/>
              <a:t>study</a:t>
            </a:r>
            <a:r>
              <a:rPr lang="da-DK" dirty="0"/>
              <a:t> Greenland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000" y="1938870"/>
            <a:ext cx="922443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solidFill>
                  <a:srgbClr val="C00000"/>
                </a:solidFill>
              </a:rPr>
              <a:t>T2.1</a:t>
            </a:r>
            <a:r>
              <a:rPr lang="da-DK" b="1" dirty="0">
                <a:solidFill>
                  <a:srgbClr val="7F7F7F"/>
                </a:solidFill>
              </a:rPr>
              <a:t> </a:t>
            </a:r>
            <a:r>
              <a:rPr lang="da-DK" b="1" dirty="0" err="1">
                <a:solidFill>
                  <a:srgbClr val="7F7F7F"/>
                </a:solidFill>
              </a:rPr>
              <a:t>Dialogues</a:t>
            </a:r>
            <a:r>
              <a:rPr lang="da-DK" b="1" dirty="0">
                <a:solidFill>
                  <a:srgbClr val="7F7F7F"/>
                </a:solidFill>
              </a:rPr>
              <a:t> w. Greenland </a:t>
            </a:r>
            <a:r>
              <a:rPr lang="da-DK" b="1" dirty="0" err="1">
                <a:solidFill>
                  <a:srgbClr val="7F7F7F"/>
                </a:solidFill>
              </a:rPr>
              <a:t>actors</a:t>
            </a:r>
            <a:r>
              <a:rPr lang="da-DK" b="1" dirty="0">
                <a:solidFill>
                  <a:srgbClr val="7F7F7F"/>
                </a:solidFill>
              </a:rPr>
              <a:t> 	</a:t>
            </a:r>
          </a:p>
          <a:p>
            <a:pPr marL="0" indent="0">
              <a:buNone/>
            </a:pPr>
            <a:r>
              <a:rPr lang="da-DK" sz="2400" b="1" dirty="0">
                <a:solidFill>
                  <a:srgbClr val="7F7F7F"/>
                </a:solidFill>
              </a:rPr>
              <a:t>Interviews and </a:t>
            </a:r>
            <a:r>
              <a:rPr lang="da-DK" sz="2400" b="1" dirty="0" err="1">
                <a:solidFill>
                  <a:srgbClr val="7F7F7F"/>
                </a:solidFill>
              </a:rPr>
              <a:t>dialogue</a:t>
            </a:r>
            <a:r>
              <a:rPr lang="da-DK" sz="2400" b="1" dirty="0">
                <a:solidFill>
                  <a:srgbClr val="7F7F7F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7F7F7F"/>
                </a:solidFill>
              </a:rPr>
              <a:t>Natural </a:t>
            </a:r>
            <a:r>
              <a:rPr lang="da-DK" sz="2400" dirty="0" err="1">
                <a:solidFill>
                  <a:srgbClr val="7F7F7F"/>
                </a:solidFill>
              </a:rPr>
              <a:t>resource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user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groups</a:t>
            </a:r>
            <a:r>
              <a:rPr lang="da-DK" sz="2400" dirty="0">
                <a:solidFill>
                  <a:srgbClr val="7F7F7F"/>
                </a:solidFill>
              </a:rPr>
              <a:t> (</a:t>
            </a:r>
            <a:r>
              <a:rPr lang="da-DK" sz="2400" dirty="0" err="1">
                <a:solidFill>
                  <a:srgbClr val="7F7F7F"/>
                </a:solidFill>
              </a:rPr>
              <a:t>community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members</a:t>
            </a:r>
            <a:r>
              <a:rPr lang="da-DK" sz="2400" dirty="0">
                <a:solidFill>
                  <a:srgbClr val="7F7F7F"/>
                </a:solidFill>
              </a:rPr>
              <a:t>, KNAPK)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400" dirty="0" err="1">
                <a:solidFill>
                  <a:srgbClr val="7F7F7F"/>
                </a:solidFill>
              </a:rPr>
              <a:t>Government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agencies</a:t>
            </a:r>
            <a:r>
              <a:rPr lang="da-DK" sz="2400" dirty="0">
                <a:solidFill>
                  <a:srgbClr val="7F7F7F"/>
                </a:solidFill>
              </a:rPr>
              <a:t> (</a:t>
            </a:r>
            <a:r>
              <a:rPr lang="da-DK" sz="2400" dirty="0" err="1">
                <a:solidFill>
                  <a:srgbClr val="7F7F7F"/>
                </a:solidFill>
              </a:rPr>
              <a:t>Qeqertalik</a:t>
            </a:r>
            <a:r>
              <a:rPr lang="da-DK" sz="2400" dirty="0">
                <a:solidFill>
                  <a:srgbClr val="7F7F7F"/>
                </a:solidFill>
              </a:rPr>
              <a:t>, </a:t>
            </a:r>
            <a:r>
              <a:rPr lang="da-DK" sz="2400" dirty="0" err="1">
                <a:solidFill>
                  <a:srgbClr val="7F7F7F"/>
                </a:solidFill>
              </a:rPr>
              <a:t>Avannaata</a:t>
            </a:r>
            <a:r>
              <a:rPr lang="da-DK" sz="2400" dirty="0">
                <a:solidFill>
                  <a:srgbClr val="7F7F7F"/>
                </a:solidFill>
              </a:rPr>
              <a:t>, </a:t>
            </a:r>
            <a:r>
              <a:rPr lang="da-DK" sz="2400" dirty="0" err="1">
                <a:solidFill>
                  <a:srgbClr val="7F7F7F"/>
                </a:solidFill>
              </a:rPr>
              <a:t>Ministry</a:t>
            </a:r>
            <a:r>
              <a:rPr lang="da-DK" sz="2400" dirty="0">
                <a:solidFill>
                  <a:srgbClr val="7F7F7F"/>
                </a:solidFill>
              </a:rPr>
              <a:t> of </a:t>
            </a:r>
            <a:r>
              <a:rPr lang="da-DK" sz="2400" dirty="0" err="1">
                <a:solidFill>
                  <a:srgbClr val="7F7F7F"/>
                </a:solidFill>
              </a:rPr>
              <a:t>Fisheries</a:t>
            </a:r>
            <a:r>
              <a:rPr lang="da-DK" sz="2400" dirty="0">
                <a:solidFill>
                  <a:srgbClr val="7F7F7F"/>
                </a:solidFill>
              </a:rPr>
              <a:t> and Hunting, </a:t>
            </a:r>
            <a:r>
              <a:rPr lang="da-DK" sz="2400" dirty="0" err="1">
                <a:solidFill>
                  <a:srgbClr val="7F7F7F"/>
                </a:solidFill>
              </a:rPr>
              <a:t>Ministry</a:t>
            </a:r>
            <a:r>
              <a:rPr lang="da-DK" sz="2400" dirty="0">
                <a:solidFill>
                  <a:srgbClr val="7F7F7F"/>
                </a:solidFill>
              </a:rPr>
              <a:t> of Nature)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400" dirty="0" err="1">
                <a:solidFill>
                  <a:srgbClr val="7F7F7F"/>
                </a:solidFill>
              </a:rPr>
              <a:t>Scientists</a:t>
            </a:r>
            <a:r>
              <a:rPr lang="da-DK" sz="2400" dirty="0">
                <a:solidFill>
                  <a:srgbClr val="7F7F7F"/>
                </a:solidFill>
              </a:rPr>
              <a:t> (GN, </a:t>
            </a:r>
            <a:r>
              <a:rPr lang="da-DK" sz="2400" dirty="0" err="1">
                <a:solidFill>
                  <a:srgbClr val="7F7F7F"/>
                </a:solidFill>
              </a:rPr>
              <a:t>Ilisimatusarfik</a:t>
            </a:r>
            <a:r>
              <a:rPr lang="da-DK" sz="2400" dirty="0">
                <a:solidFill>
                  <a:srgbClr val="7F7F7F"/>
                </a:solidFill>
              </a:rPr>
              <a:t>)</a:t>
            </a:r>
          </a:p>
          <a:p>
            <a:pPr marL="0" indent="0">
              <a:buNone/>
            </a:pP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da-DK" sz="2400" b="1" dirty="0">
                <a:solidFill>
                  <a:srgbClr val="7F7F7F"/>
                </a:solidFill>
              </a:rPr>
              <a:t>Purpose of </a:t>
            </a:r>
            <a:r>
              <a:rPr lang="da-DK" sz="2400" b="1" dirty="0" err="1">
                <a:solidFill>
                  <a:srgbClr val="7F7F7F"/>
                </a:solidFill>
              </a:rPr>
              <a:t>dialogue</a:t>
            </a:r>
            <a:r>
              <a:rPr lang="da-DK" sz="2400" b="1" dirty="0">
                <a:solidFill>
                  <a:srgbClr val="7F7F7F"/>
                </a:solidFill>
              </a:rPr>
              <a:t>:  </a:t>
            </a:r>
            <a:r>
              <a:rPr lang="da-DK" sz="2400" dirty="0">
                <a:solidFill>
                  <a:srgbClr val="7F7F7F"/>
                </a:solidFill>
              </a:rPr>
              <a:t>To </a:t>
            </a:r>
            <a:r>
              <a:rPr lang="da-DK" sz="2400" dirty="0" err="1">
                <a:solidFill>
                  <a:srgbClr val="7F7F7F"/>
                </a:solidFill>
              </a:rPr>
              <a:t>develop</a:t>
            </a:r>
            <a:r>
              <a:rPr lang="da-DK" sz="2400" dirty="0">
                <a:solidFill>
                  <a:srgbClr val="7F7F7F"/>
                </a:solidFill>
              </a:rPr>
              <a:t> guidelines/standards for CBM, </a:t>
            </a:r>
            <a:r>
              <a:rPr lang="da-DK" sz="2400" dirty="0" err="1">
                <a:solidFill>
                  <a:srgbClr val="7F7F7F"/>
                </a:solidFill>
              </a:rPr>
              <a:t>sought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aligned</a:t>
            </a:r>
            <a:r>
              <a:rPr lang="da-DK" sz="2400" dirty="0">
                <a:solidFill>
                  <a:srgbClr val="7F7F7F"/>
                </a:solidFill>
              </a:rPr>
              <a:t> with </a:t>
            </a:r>
            <a:r>
              <a:rPr lang="da-DK" sz="2400" dirty="0" err="1">
                <a:solidFill>
                  <a:srgbClr val="7F7F7F"/>
                </a:solidFill>
              </a:rPr>
              <a:t>similar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development</a:t>
            </a:r>
            <a:r>
              <a:rPr lang="da-DK" sz="2400" dirty="0">
                <a:solidFill>
                  <a:srgbClr val="7F7F7F"/>
                </a:solidFill>
              </a:rPr>
              <a:t> in </a:t>
            </a:r>
            <a:r>
              <a:rPr lang="da-DK" sz="2400" dirty="0" err="1">
                <a:solidFill>
                  <a:srgbClr val="7F7F7F"/>
                </a:solidFill>
              </a:rPr>
              <a:t>other</a:t>
            </a:r>
            <a:r>
              <a:rPr lang="da-DK" sz="2400" dirty="0">
                <a:solidFill>
                  <a:srgbClr val="7F7F7F"/>
                </a:solidFill>
              </a:rPr>
              <a:t> regions</a:t>
            </a:r>
          </a:p>
          <a:p>
            <a:pPr marL="0" indent="0">
              <a:buNone/>
            </a:pPr>
            <a:endParaRPr lang="da-DK" sz="2800" b="1" dirty="0">
              <a:solidFill>
                <a:srgbClr val="7F7F7F"/>
              </a:solidFill>
            </a:endParaRPr>
          </a:p>
        </p:txBody>
      </p:sp>
      <p:pic>
        <p:nvPicPr>
          <p:cNvPr id="5" name="Bilde 2" descr="last ned 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5073"/>
            <a:ext cx="13144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7B3F7DE-8D6A-1E4F-B403-4DC2F8850109}"/>
              </a:ext>
            </a:extLst>
          </p:cNvPr>
          <p:cNvSpPr txBox="1"/>
          <p:nvPr/>
        </p:nvSpPr>
        <p:spPr>
          <a:xfrm>
            <a:off x="5109838" y="6295498"/>
            <a:ext cx="366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CBM = </a:t>
            </a:r>
            <a:r>
              <a:rPr lang="da-DK" dirty="0" err="1"/>
              <a:t>Community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Monitoring</a:t>
            </a:r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DE7F1F9-0208-E749-8752-552A009DD0CA}"/>
              </a:ext>
            </a:extLst>
          </p:cNvPr>
          <p:cNvSpPr txBox="1"/>
          <p:nvPr/>
        </p:nvSpPr>
        <p:spPr>
          <a:xfrm>
            <a:off x="6140314" y="1945537"/>
            <a:ext cx="19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Lead</a:t>
            </a:r>
            <a:r>
              <a:rPr lang="da-DK" dirty="0"/>
              <a:t> by NORDECO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C35189C-5D17-104D-9F85-A1B0BC993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59" y="145267"/>
            <a:ext cx="1521824" cy="11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75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WP2 Case studies Greenland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001" y="1938870"/>
            <a:ext cx="864644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solidFill>
                  <a:srgbClr val="C00000"/>
                </a:solidFill>
              </a:rPr>
              <a:t>T2.3</a:t>
            </a:r>
            <a:r>
              <a:rPr lang="da-DK" b="1" dirty="0">
                <a:solidFill>
                  <a:srgbClr val="7F7F7F"/>
                </a:solidFill>
              </a:rPr>
              <a:t> Research </a:t>
            </a:r>
            <a:r>
              <a:rPr lang="da-DK" b="1" dirty="0" err="1">
                <a:solidFill>
                  <a:srgbClr val="7F7F7F"/>
                </a:solidFill>
              </a:rPr>
              <a:t>school</a:t>
            </a:r>
            <a:r>
              <a:rPr lang="da-DK" b="1" dirty="0">
                <a:solidFill>
                  <a:srgbClr val="7F7F7F"/>
                </a:solidFill>
              </a:rPr>
              <a:t> 	</a:t>
            </a:r>
          </a:p>
          <a:p>
            <a:pPr marL="0" indent="0">
              <a:buNone/>
            </a:pPr>
            <a:endParaRPr lang="da-DK" sz="2400" b="1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da-DK" sz="2400" dirty="0">
                <a:solidFill>
                  <a:srgbClr val="7F7F7F"/>
                </a:solidFill>
              </a:rPr>
              <a:t>Participants: Civil society organisations, </a:t>
            </a:r>
            <a:r>
              <a:rPr lang="da-DK" sz="2400" dirty="0" err="1">
                <a:solidFill>
                  <a:srgbClr val="7F7F7F"/>
                </a:solidFill>
              </a:rPr>
              <a:t>community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members</a:t>
            </a:r>
            <a:r>
              <a:rPr lang="da-DK" sz="2400" dirty="0">
                <a:solidFill>
                  <a:srgbClr val="7F7F7F"/>
                </a:solidFill>
              </a:rPr>
              <a:t>, </a:t>
            </a:r>
            <a:r>
              <a:rPr lang="da-DK" sz="2400" dirty="0" err="1">
                <a:solidFill>
                  <a:srgbClr val="7F7F7F"/>
                </a:solidFill>
              </a:rPr>
              <a:t>gov’t</a:t>
            </a:r>
            <a:r>
              <a:rPr lang="da-DK" sz="2400" dirty="0">
                <a:solidFill>
                  <a:srgbClr val="7F7F7F"/>
                </a:solidFill>
              </a:rPr>
              <a:t> </a:t>
            </a:r>
            <a:r>
              <a:rPr lang="da-DK" sz="2400" dirty="0" err="1">
                <a:solidFill>
                  <a:srgbClr val="7F7F7F"/>
                </a:solidFill>
              </a:rPr>
              <a:t>agencies</a:t>
            </a:r>
            <a:r>
              <a:rPr lang="da-DK" sz="2400" dirty="0">
                <a:solidFill>
                  <a:srgbClr val="7F7F7F"/>
                </a:solidFill>
              </a:rPr>
              <a:t>, </a:t>
            </a:r>
            <a:r>
              <a:rPr lang="da-DK" sz="2400" dirty="0" err="1">
                <a:solidFill>
                  <a:srgbClr val="7F7F7F"/>
                </a:solidFill>
              </a:rPr>
              <a:t>scientists</a:t>
            </a: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da-DK" sz="2400" dirty="0" err="1">
                <a:solidFill>
                  <a:srgbClr val="7F7F7F"/>
                </a:solidFill>
              </a:rPr>
              <a:t>Lectures</a:t>
            </a:r>
            <a:r>
              <a:rPr lang="da-DK" sz="2400" dirty="0">
                <a:solidFill>
                  <a:srgbClr val="7F7F7F"/>
                </a:solidFill>
              </a:rPr>
              <a:t> and </a:t>
            </a:r>
            <a:r>
              <a:rPr lang="da-DK" sz="2400" dirty="0" err="1">
                <a:solidFill>
                  <a:srgbClr val="7F7F7F"/>
                </a:solidFill>
              </a:rPr>
              <a:t>discussions</a:t>
            </a:r>
            <a:r>
              <a:rPr lang="da-DK" sz="2400" dirty="0">
                <a:solidFill>
                  <a:srgbClr val="7F7F7F"/>
                </a:solidFill>
              </a:rPr>
              <a:t> on </a:t>
            </a:r>
            <a:r>
              <a:rPr lang="da-DK" sz="2400" dirty="0" err="1">
                <a:solidFill>
                  <a:srgbClr val="7F7F7F"/>
                </a:solidFill>
              </a:rPr>
              <a:t>technologies</a:t>
            </a:r>
            <a:r>
              <a:rPr lang="da-DK" sz="2400" dirty="0">
                <a:solidFill>
                  <a:srgbClr val="7F7F7F"/>
                </a:solidFill>
              </a:rPr>
              <a:t> and standards for CBM programs and </a:t>
            </a:r>
            <a:r>
              <a:rPr lang="da-DK" sz="2400" dirty="0" err="1">
                <a:solidFill>
                  <a:srgbClr val="7F7F7F"/>
                </a:solidFill>
              </a:rPr>
              <a:t>resource</a:t>
            </a:r>
            <a:r>
              <a:rPr lang="da-DK" sz="2400" dirty="0">
                <a:solidFill>
                  <a:srgbClr val="7F7F7F"/>
                </a:solidFill>
              </a:rPr>
              <a:t> management in Greenland</a:t>
            </a:r>
          </a:p>
          <a:p>
            <a:pPr marL="0" indent="0">
              <a:buNone/>
            </a:pP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da-DK" sz="2400" dirty="0">
                <a:solidFill>
                  <a:srgbClr val="7F7F7F"/>
                </a:solidFill>
              </a:rPr>
              <a:t>In Aasiaat, timing TBD </a:t>
            </a:r>
            <a:endParaRPr lang="da-DK" sz="2400" strike="sngStrike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da-DK" sz="2800" b="1" dirty="0">
              <a:solidFill>
                <a:srgbClr val="7F7F7F"/>
              </a:solidFill>
            </a:endParaRPr>
          </a:p>
        </p:txBody>
      </p:sp>
      <p:pic>
        <p:nvPicPr>
          <p:cNvPr id="5" name="Bilde 2" descr="last ned 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5073"/>
            <a:ext cx="13144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DE7F1F9-0208-E749-8752-552A009DD0CA}"/>
              </a:ext>
            </a:extLst>
          </p:cNvPr>
          <p:cNvSpPr txBox="1"/>
          <p:nvPr/>
        </p:nvSpPr>
        <p:spPr>
          <a:xfrm>
            <a:off x="3757332" y="1834106"/>
            <a:ext cx="19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Lead</a:t>
            </a:r>
            <a:r>
              <a:rPr lang="da-DK" dirty="0"/>
              <a:t> by NORDECO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4528345-1128-CF4A-B754-D7D14E3F1E82}"/>
              </a:ext>
            </a:extLst>
          </p:cNvPr>
          <p:cNvSpPr txBox="1"/>
          <p:nvPr/>
        </p:nvSpPr>
        <p:spPr>
          <a:xfrm>
            <a:off x="5109838" y="6295498"/>
            <a:ext cx="366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CBM = </a:t>
            </a:r>
            <a:r>
              <a:rPr lang="da-DK" dirty="0" err="1"/>
              <a:t>Community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</a:t>
            </a:r>
            <a:r>
              <a:rPr lang="da-DK" dirty="0" err="1"/>
              <a:t>Monitoring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0EF938-7CED-CA4F-B7E5-2C13ECEBB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59" y="145267"/>
            <a:ext cx="1521824" cy="11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DA56A-1D05-1241-B1BA-41643536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677" y="184485"/>
            <a:ext cx="3155323" cy="2120831"/>
          </a:xfrm>
        </p:spPr>
        <p:txBody>
          <a:bodyPr>
            <a:noAutofit/>
          </a:bodyPr>
          <a:lstStyle/>
          <a:p>
            <a:pPr algn="l"/>
            <a:r>
              <a:rPr lang="da-DK" sz="2400" dirty="0"/>
              <a:t>Challenges and interventions in </a:t>
            </a:r>
            <a:r>
              <a:rPr lang="da-DK" sz="2400" dirty="0" err="1"/>
              <a:t>linking</a:t>
            </a:r>
            <a:r>
              <a:rPr lang="da-DK" sz="2400" dirty="0"/>
              <a:t> </a:t>
            </a:r>
            <a:r>
              <a:rPr lang="da-DK" sz="2400" dirty="0" err="1"/>
              <a:t>bottom</a:t>
            </a:r>
            <a:r>
              <a:rPr lang="da-DK" sz="2400" dirty="0"/>
              <a:t>-up and top-</a:t>
            </a:r>
            <a:r>
              <a:rPr lang="da-DK" sz="2400" dirty="0" err="1"/>
              <a:t>down</a:t>
            </a:r>
            <a:r>
              <a:rPr lang="da-DK" sz="2400" dirty="0"/>
              <a:t> </a:t>
            </a:r>
            <a:r>
              <a:rPr lang="da-DK" sz="2400" dirty="0" err="1"/>
              <a:t>observing</a:t>
            </a:r>
            <a:r>
              <a:rPr lang="da-DK" sz="2400" dirty="0"/>
              <a:t> </a:t>
            </a:r>
            <a:br>
              <a:rPr lang="da-DK" sz="2400" dirty="0"/>
            </a:br>
            <a:br>
              <a:rPr lang="da-DK" sz="2400" dirty="0"/>
            </a:br>
            <a:r>
              <a:rPr lang="da-DK" sz="1800" dirty="0"/>
              <a:t>(From Hajo </a:t>
            </a:r>
            <a:r>
              <a:rPr lang="da-DK" sz="1800" dirty="0" err="1"/>
              <a:t>Eicken</a:t>
            </a:r>
            <a:r>
              <a:rPr lang="da-DK" sz="1800" dirty="0"/>
              <a:t> et al. 2021)</a:t>
            </a:r>
            <a:br>
              <a:rPr lang="da-DK" sz="1800" dirty="0"/>
            </a:br>
            <a:r>
              <a:rPr lang="da-DK" sz="1100" dirty="0" err="1"/>
              <a:t>https</a:t>
            </a:r>
            <a:r>
              <a:rPr lang="da-DK" sz="1100" dirty="0"/>
              <a:t>://</a:t>
            </a:r>
            <a:r>
              <a:rPr lang="da-DK" sz="1100" dirty="0" err="1"/>
              <a:t>academic.oup.com</a:t>
            </a:r>
            <a:r>
              <a:rPr lang="da-DK" sz="1100" dirty="0"/>
              <a:t>/bioscience/</a:t>
            </a:r>
            <a:r>
              <a:rPr lang="da-DK" sz="1100" dirty="0" err="1"/>
              <a:t>article</a:t>
            </a:r>
            <a:r>
              <a:rPr lang="da-DK" sz="1100" dirty="0"/>
              <a:t>/71/5/467/6238581?login=true</a:t>
            </a:r>
            <a:endParaRPr lang="da-DK" sz="1800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0F42FB1-1D69-594E-8D06-B058CBA94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0" r="15385" b="-2621"/>
          <a:stretch/>
        </p:blipFill>
        <p:spPr>
          <a:xfrm>
            <a:off x="1455314" y="0"/>
            <a:ext cx="4533363" cy="7040451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9A2E10A5-A945-EF4F-8693-52258A0CEDCF}"/>
              </a:ext>
            </a:extLst>
          </p:cNvPr>
          <p:cNvSpPr/>
          <p:nvPr/>
        </p:nvSpPr>
        <p:spPr>
          <a:xfrm>
            <a:off x="1455314" y="4552688"/>
            <a:ext cx="4636393" cy="914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Grafik 6" descr="Højre pil med massiv udfyldning">
            <a:extLst>
              <a:ext uri="{FF2B5EF4-FFF2-40B4-BE49-F238E27FC236}">
                <a16:creationId xmlns:a16="http://schemas.microsoft.com/office/drawing/2014/main" id="{913246FD-B919-E148-9D64-19C3BD11B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84" y="4552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156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WP2 Case </a:t>
            </a:r>
            <a:r>
              <a:rPr lang="da-DK" dirty="0" err="1"/>
              <a:t>study</a:t>
            </a:r>
            <a:r>
              <a:rPr lang="da-DK" dirty="0"/>
              <a:t> Greenland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27001" y="1938870"/>
            <a:ext cx="864644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4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da-DK" sz="2800" b="1" dirty="0">
              <a:solidFill>
                <a:srgbClr val="7F7F7F"/>
              </a:solidFill>
            </a:endParaRPr>
          </a:p>
        </p:txBody>
      </p:sp>
      <p:pic>
        <p:nvPicPr>
          <p:cNvPr id="5" name="Bilde 2" descr="last ned (1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5073"/>
            <a:ext cx="13144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80EF938-7CED-CA4F-B7E5-2C13ECEB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59" y="145267"/>
            <a:ext cx="1521824" cy="112175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2E91E16-4375-6C43-850C-CDC967F6C430}"/>
              </a:ext>
            </a:extLst>
          </p:cNvPr>
          <p:cNvSpPr txBox="1"/>
          <p:nvPr/>
        </p:nvSpPr>
        <p:spPr>
          <a:xfrm>
            <a:off x="966488" y="1187122"/>
            <a:ext cx="73904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u="sng" dirty="0" err="1"/>
              <a:t>Activities</a:t>
            </a:r>
            <a:r>
              <a:rPr lang="da-DK" b="1" u="sng" dirty="0"/>
              <a:t> June – Dec. 2021</a:t>
            </a:r>
            <a:endParaRPr lang="da-DK" b="1" dirty="0"/>
          </a:p>
          <a:p>
            <a:r>
              <a:rPr lang="da-DK" dirty="0" err="1"/>
              <a:t>Guided</a:t>
            </a:r>
            <a:r>
              <a:rPr lang="da-DK" dirty="0"/>
              <a:t> CBM </a:t>
            </a:r>
            <a:r>
              <a:rPr lang="da-DK" dirty="0" err="1"/>
              <a:t>work</a:t>
            </a:r>
            <a:r>
              <a:rPr lang="da-DK" dirty="0"/>
              <a:t> of </a:t>
            </a:r>
            <a:r>
              <a:rPr lang="da-DK" dirty="0" err="1"/>
              <a:t>community</a:t>
            </a:r>
            <a:r>
              <a:rPr lang="da-DK" dirty="0"/>
              <a:t> </a:t>
            </a:r>
            <a:r>
              <a:rPr lang="da-DK" dirty="0" err="1"/>
              <a:t>monitoring</a:t>
            </a:r>
            <a:r>
              <a:rPr lang="da-DK" dirty="0"/>
              <a:t> </a:t>
            </a:r>
            <a:r>
              <a:rPr lang="da-DK" dirty="0" err="1"/>
              <a:t>group</a:t>
            </a:r>
            <a:r>
              <a:rPr lang="da-DK" dirty="0"/>
              <a:t> and </a:t>
            </a:r>
            <a:r>
              <a:rPr lang="da-DK" dirty="0" err="1"/>
              <a:t>local</a:t>
            </a:r>
            <a:r>
              <a:rPr lang="da-DK" dirty="0"/>
              <a:t> </a:t>
            </a:r>
            <a:r>
              <a:rPr lang="da-DK" dirty="0" err="1"/>
              <a:t>authority</a:t>
            </a:r>
            <a:endParaRPr lang="da-DK" dirty="0"/>
          </a:p>
          <a:p>
            <a:r>
              <a:rPr lang="da-DK" dirty="0" err="1"/>
              <a:t>Continued</a:t>
            </a:r>
            <a:r>
              <a:rPr lang="da-DK" dirty="0"/>
              <a:t> </a:t>
            </a:r>
            <a:r>
              <a:rPr lang="da-DK" dirty="0" err="1"/>
              <a:t>learning</a:t>
            </a:r>
            <a:r>
              <a:rPr lang="da-DK" dirty="0"/>
              <a:t> and </a:t>
            </a:r>
            <a:r>
              <a:rPr lang="da-DK" dirty="0" err="1"/>
              <a:t>adjustment</a:t>
            </a:r>
            <a:r>
              <a:rPr lang="da-DK" dirty="0"/>
              <a:t> of CBM approach</a:t>
            </a:r>
          </a:p>
          <a:p>
            <a:r>
              <a:rPr lang="da-DK" dirty="0" err="1"/>
              <a:t>Dialogue</a:t>
            </a:r>
            <a:r>
              <a:rPr lang="da-DK" dirty="0"/>
              <a:t> </a:t>
            </a:r>
            <a:r>
              <a:rPr lang="da-DK" dirty="0" err="1"/>
              <a:t>continued</a:t>
            </a:r>
            <a:r>
              <a:rPr lang="da-DK" dirty="0"/>
              <a:t> with KNAPK and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actors</a:t>
            </a:r>
            <a:r>
              <a:rPr lang="da-DK" dirty="0"/>
              <a:t>, PISUNA-net actions </a:t>
            </a:r>
            <a:r>
              <a:rPr lang="da-DK" dirty="0" err="1"/>
              <a:t>agreed</a:t>
            </a:r>
            <a:endParaRPr lang="da-DK" dirty="0"/>
          </a:p>
          <a:p>
            <a:r>
              <a:rPr lang="da-DK" dirty="0"/>
              <a:t>Polar Cluster Projects Zoom Chat</a:t>
            </a:r>
          </a:p>
          <a:p>
            <a:r>
              <a:rPr lang="da-DK" dirty="0"/>
              <a:t>Greenland Science </a:t>
            </a:r>
            <a:r>
              <a:rPr lang="da-DK" dirty="0" err="1"/>
              <a:t>Week</a:t>
            </a:r>
            <a:r>
              <a:rPr lang="da-DK" dirty="0"/>
              <a:t>, CBM Book </a:t>
            </a:r>
            <a:r>
              <a:rPr lang="da-DK" dirty="0" err="1"/>
              <a:t>Launch</a:t>
            </a:r>
            <a:r>
              <a:rPr lang="da-DK" dirty="0"/>
              <a:t>, 50 persons</a:t>
            </a:r>
          </a:p>
          <a:p>
            <a:endParaRPr lang="da-DK" dirty="0"/>
          </a:p>
          <a:p>
            <a:r>
              <a:rPr lang="da-DK" dirty="0" err="1"/>
              <a:t>Other</a:t>
            </a:r>
            <a:r>
              <a:rPr lang="da-DK" dirty="0"/>
              <a:t>:</a:t>
            </a:r>
          </a:p>
          <a:p>
            <a:r>
              <a:rPr lang="da-DK" dirty="0"/>
              <a:t>- </a:t>
            </a:r>
            <a:r>
              <a:rPr lang="da-DK" dirty="0" err="1"/>
              <a:t>Routledge</a:t>
            </a:r>
            <a:r>
              <a:rPr lang="da-DK"/>
              <a:t> book chapter</a:t>
            </a:r>
            <a:endParaRPr lang="da-DK" dirty="0"/>
          </a:p>
          <a:p>
            <a:r>
              <a:rPr lang="da-DK" dirty="0"/>
              <a:t>- </a:t>
            </a:r>
            <a:r>
              <a:rPr lang="da-DK" dirty="0" err="1"/>
              <a:t>Annual</a:t>
            </a:r>
            <a:r>
              <a:rPr lang="da-DK" dirty="0"/>
              <a:t> </a:t>
            </a:r>
            <a:r>
              <a:rPr lang="da-DK" dirty="0" err="1"/>
              <a:t>Review</a:t>
            </a:r>
            <a:r>
              <a:rPr lang="da-DK" dirty="0"/>
              <a:t> </a:t>
            </a:r>
            <a:r>
              <a:rPr lang="da-DK" dirty="0" err="1"/>
              <a:t>Env</a:t>
            </a:r>
            <a:r>
              <a:rPr lang="da-DK" dirty="0"/>
              <a:t>. and Natural Resources</a:t>
            </a:r>
          </a:p>
          <a:p>
            <a:r>
              <a:rPr lang="da-DK" dirty="0"/>
              <a:t>- Nature </a:t>
            </a:r>
            <a:r>
              <a:rPr lang="da-DK" dirty="0" err="1"/>
              <a:t>Reviews</a:t>
            </a:r>
            <a:r>
              <a:rPr lang="da-DK" dirty="0"/>
              <a:t> Primer Methods Box on Citizen Science</a:t>
            </a:r>
          </a:p>
          <a:p>
            <a:r>
              <a:rPr lang="da-DK" dirty="0"/>
              <a:t>- </a:t>
            </a:r>
            <a:r>
              <a:rPr lang="da-DK" dirty="0" err="1"/>
              <a:t>Assessment</a:t>
            </a:r>
            <a:r>
              <a:rPr lang="da-DK" dirty="0"/>
              <a:t> of 330 </a:t>
            </a:r>
            <a:r>
              <a:rPr lang="da-DK" dirty="0" err="1"/>
              <a:t>proposed</a:t>
            </a:r>
            <a:r>
              <a:rPr lang="da-DK" dirty="0"/>
              <a:t> CBD </a:t>
            </a:r>
            <a:r>
              <a:rPr lang="da-DK" dirty="0" err="1"/>
              <a:t>Indicators</a:t>
            </a:r>
            <a:r>
              <a:rPr lang="da-DK" dirty="0"/>
              <a:t> with UNEP-WCMC</a:t>
            </a:r>
          </a:p>
          <a:p>
            <a:endParaRPr lang="da-DK" dirty="0"/>
          </a:p>
          <a:p>
            <a:r>
              <a:rPr lang="da-DK" dirty="0"/>
              <a:t>A total of 2,500 </a:t>
            </a:r>
            <a:r>
              <a:rPr lang="da-DK" dirty="0" err="1"/>
              <a:t>downloads</a:t>
            </a:r>
            <a:r>
              <a:rPr lang="da-DK" dirty="0"/>
              <a:t> </a:t>
            </a:r>
            <a:r>
              <a:rPr lang="da-DK" dirty="0" err="1"/>
              <a:t>BioScience</a:t>
            </a:r>
            <a:r>
              <a:rPr lang="da-DK" dirty="0"/>
              <a:t> Special </a:t>
            </a:r>
            <a:r>
              <a:rPr lang="da-DK" dirty="0" err="1"/>
              <a:t>Section</a:t>
            </a:r>
            <a:endParaRPr lang="da-DK" dirty="0"/>
          </a:p>
          <a:p>
            <a:endParaRPr lang="da-DK" dirty="0"/>
          </a:p>
          <a:p>
            <a:r>
              <a:rPr lang="da-DK" b="1" u="sng" dirty="0"/>
              <a:t>Plans </a:t>
            </a:r>
            <a:r>
              <a:rPr lang="da-DK" b="1" u="sng" dirty="0" err="1"/>
              <a:t>next</a:t>
            </a:r>
            <a:r>
              <a:rPr lang="da-DK" b="1" u="sng" dirty="0"/>
              <a:t> 6 </a:t>
            </a:r>
            <a:r>
              <a:rPr lang="da-DK" b="1" u="sng" dirty="0" err="1"/>
              <a:t>months</a:t>
            </a:r>
            <a:endParaRPr lang="da-DK" b="1" u="sng" dirty="0"/>
          </a:p>
          <a:p>
            <a:r>
              <a:rPr lang="da-DK" dirty="0" err="1"/>
              <a:t>Guided</a:t>
            </a:r>
            <a:r>
              <a:rPr lang="da-DK" dirty="0"/>
              <a:t> CBM </a:t>
            </a:r>
            <a:r>
              <a:rPr lang="da-DK" dirty="0" err="1"/>
              <a:t>work</a:t>
            </a:r>
            <a:r>
              <a:rPr lang="da-DK" dirty="0"/>
              <a:t> and </a:t>
            </a:r>
            <a:r>
              <a:rPr lang="da-DK" dirty="0" err="1"/>
              <a:t>dialogue</a:t>
            </a:r>
            <a:r>
              <a:rPr lang="da-DK" dirty="0"/>
              <a:t> </a:t>
            </a:r>
            <a:r>
              <a:rPr lang="da-DK" dirty="0" err="1"/>
              <a:t>continued</a:t>
            </a:r>
            <a:endParaRPr lang="da-DK" dirty="0"/>
          </a:p>
          <a:p>
            <a:r>
              <a:rPr lang="da-DK" dirty="0"/>
              <a:t>PISUNA-net actions </a:t>
            </a:r>
            <a:r>
              <a:rPr lang="da-DK" dirty="0" err="1"/>
              <a:t>continued</a:t>
            </a:r>
            <a:r>
              <a:rPr lang="da-DK" dirty="0"/>
              <a:t> </a:t>
            </a:r>
            <a:r>
              <a:rPr lang="da-DK" dirty="0" err="1"/>
              <a:t>towards</a:t>
            </a:r>
            <a:r>
              <a:rPr lang="da-DK" dirty="0"/>
              <a:t> </a:t>
            </a:r>
            <a:r>
              <a:rPr lang="da-DK" dirty="0" err="1"/>
              <a:t>Gov’t</a:t>
            </a:r>
            <a:r>
              <a:rPr lang="da-DK" dirty="0"/>
              <a:t> </a:t>
            </a:r>
            <a:r>
              <a:rPr lang="da-DK" dirty="0" err="1"/>
              <a:t>executive</a:t>
            </a:r>
            <a:r>
              <a:rPr lang="da-DK" dirty="0"/>
              <a:t> </a:t>
            </a:r>
            <a:r>
              <a:rPr lang="da-DK" dirty="0" err="1"/>
              <a:t>order</a:t>
            </a:r>
            <a:endParaRPr lang="da-DK" dirty="0"/>
          </a:p>
          <a:p>
            <a:r>
              <a:rPr lang="da-DK" dirty="0"/>
              <a:t>Research </a:t>
            </a:r>
            <a:r>
              <a:rPr lang="da-DK" dirty="0" err="1"/>
              <a:t>school</a:t>
            </a:r>
            <a:r>
              <a:rPr lang="da-DK" dirty="0"/>
              <a:t> Aasiaat timing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decided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0303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F63DF-7C93-814A-9EFC-57CCE5E4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a-DK" sz="2000" dirty="0"/>
              <a:t>Digital platforms in CBM programs, </a:t>
            </a:r>
            <a:br>
              <a:rPr lang="da-DK" sz="2000" dirty="0"/>
            </a:br>
            <a:r>
              <a:rPr lang="da-DK" sz="2000" dirty="0"/>
              <a:t>Flow of data and </a:t>
            </a:r>
            <a:r>
              <a:rPr lang="da-DK" sz="2000" dirty="0" err="1"/>
              <a:t>intended</a:t>
            </a:r>
            <a:r>
              <a:rPr lang="da-DK" sz="2000" dirty="0"/>
              <a:t> </a:t>
            </a:r>
            <a:r>
              <a:rPr lang="da-DK" sz="2000" dirty="0" err="1"/>
              <a:t>users</a:t>
            </a:r>
            <a:r>
              <a:rPr lang="da-DK" sz="2000" dirty="0"/>
              <a:t> (From Noor Johnson et al. 2021)</a:t>
            </a:r>
            <a:br>
              <a:rPr lang="da-DK" sz="1100" dirty="0"/>
            </a:br>
            <a:r>
              <a:rPr lang="da-DK" sz="1100" dirty="0"/>
              <a:t>Link: </a:t>
            </a:r>
            <a:r>
              <a:rPr lang="da-DK" sz="1100" dirty="0" err="1"/>
              <a:t>https</a:t>
            </a:r>
            <a:r>
              <a:rPr lang="da-DK" sz="1100" dirty="0"/>
              <a:t>://</a:t>
            </a:r>
            <a:r>
              <a:rPr lang="da-DK" sz="1100" dirty="0" err="1"/>
              <a:t>academic.oup.com</a:t>
            </a:r>
            <a:r>
              <a:rPr lang="da-DK" sz="1100" dirty="0"/>
              <a:t>/bioscience/</a:t>
            </a:r>
            <a:r>
              <a:rPr lang="da-DK" sz="1100" dirty="0" err="1"/>
              <a:t>article</a:t>
            </a:r>
            <a:r>
              <a:rPr lang="da-DK" sz="1100" dirty="0"/>
              <a:t>/71/5/452/6236037?login=true</a:t>
            </a:r>
            <a:endParaRPr lang="da-DK" sz="2000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9EB3E15-0F74-C844-97B4-AAF779A04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97" t="2775" r="2886" b="57103"/>
          <a:stretch/>
        </p:blipFill>
        <p:spPr>
          <a:xfrm>
            <a:off x="270455" y="1502645"/>
            <a:ext cx="8287692" cy="5080716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57C5C08-44BC-EE4B-B05C-4827EAB53523}"/>
              </a:ext>
            </a:extLst>
          </p:cNvPr>
          <p:cNvSpPr txBox="1"/>
          <p:nvPr/>
        </p:nvSpPr>
        <p:spPr>
          <a:xfrm>
            <a:off x="6009362" y="4043003"/>
            <a:ext cx="3018727" cy="9310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a-DK" sz="4400" dirty="0"/>
              <a:t>PISUNA-net</a:t>
            </a:r>
          </a:p>
          <a:p>
            <a:r>
              <a:rPr lang="da-DK" sz="1050" dirty="0"/>
              <a:t>Local </a:t>
            </a:r>
            <a:r>
              <a:rPr lang="da-DK" sz="1050" dirty="0" err="1"/>
              <a:t>language</a:t>
            </a:r>
            <a:r>
              <a:rPr lang="da-DK" sz="1050" dirty="0"/>
              <a:t> /  Photos /  </a:t>
            </a:r>
            <a:r>
              <a:rPr lang="da-DK" sz="1050" dirty="0" err="1"/>
              <a:t>Advocacy</a:t>
            </a:r>
            <a:r>
              <a:rPr lang="da-DK" sz="1050" dirty="0"/>
              <a:t> </a:t>
            </a:r>
            <a:r>
              <a:rPr lang="da-DK" sz="1050" dirty="0" err="1"/>
              <a:t>strategy</a:t>
            </a:r>
            <a:r>
              <a:rPr lang="da-DK" sz="1050" dirty="0"/>
              <a:t>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47DA4AF-830A-154E-A403-B5D2242C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17" y="274639"/>
            <a:ext cx="826066" cy="60890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9788E76-0ABF-1240-B83E-4ACE3ECB0993}"/>
              </a:ext>
            </a:extLst>
          </p:cNvPr>
          <p:cNvSpPr txBox="1"/>
          <p:nvPr/>
        </p:nvSpPr>
        <p:spPr>
          <a:xfrm>
            <a:off x="5383367" y="64837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FF0000"/>
                </a:solidFill>
              </a:rPr>
              <a:t>https</a:t>
            </a:r>
            <a:r>
              <a:rPr lang="da-DK" dirty="0">
                <a:solidFill>
                  <a:srgbClr val="FF0000"/>
                </a:solidFill>
              </a:rPr>
              <a:t>://</a:t>
            </a:r>
            <a:r>
              <a:rPr lang="da-DK" dirty="0" err="1">
                <a:solidFill>
                  <a:srgbClr val="FF0000"/>
                </a:solidFill>
              </a:rPr>
              <a:t>eloka-arctic.org</a:t>
            </a:r>
            <a:r>
              <a:rPr lang="da-DK" dirty="0">
                <a:solidFill>
                  <a:srgbClr val="FF0000"/>
                </a:solidFill>
              </a:rPr>
              <a:t>/</a:t>
            </a:r>
            <a:r>
              <a:rPr lang="da-DK" dirty="0" err="1">
                <a:solidFill>
                  <a:srgbClr val="FF0000"/>
                </a:solidFill>
              </a:rPr>
              <a:t>pisuna</a:t>
            </a:r>
            <a:r>
              <a:rPr lang="da-DK" dirty="0">
                <a:solidFill>
                  <a:srgbClr val="FF0000"/>
                </a:solidFill>
              </a:rPr>
              <a:t>-net/en</a:t>
            </a:r>
          </a:p>
        </p:txBody>
      </p:sp>
    </p:spTree>
    <p:extLst>
      <p:ext uri="{BB962C8B-B14F-4D97-AF65-F5344CB8AC3E}">
        <p14:creationId xmlns:p14="http://schemas.microsoft.com/office/powerpoint/2010/main" val="1211350637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9546</TotalTime>
  <Words>392</Words>
  <Application>Microsoft Macintosh PowerPoint</Application>
  <PresentationFormat>On-screen Show (4:3)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Kontortema</vt:lpstr>
      <vt:lpstr>PowerPoint Presentation</vt:lpstr>
      <vt:lpstr>WP2 Case study Greenland </vt:lpstr>
      <vt:lpstr>WP2 Case study Greenland </vt:lpstr>
      <vt:lpstr>WP2 Case studies Greenland </vt:lpstr>
      <vt:lpstr>Challenges and interventions in linking bottom-up and top-down observing   (From Hajo Eicken et al. 2021) https://academic.oup.com/bioscience/article/71/5/467/6238581?login=true</vt:lpstr>
      <vt:lpstr>WP2 Case study Greenland </vt:lpstr>
      <vt:lpstr>Digital platforms in CBM programs,  Flow of data and intended users (From Noor Johnson et al. 2021) Link: https://academic.oup.com/bioscience/article/71/5/452/6236037?login=true</vt:lpstr>
    </vt:vector>
  </TitlesOfParts>
  <Company>Nordeco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Finn Danielsen</dc:creator>
  <cp:lastModifiedBy>Stein Sandven</cp:lastModifiedBy>
  <cp:revision>216</cp:revision>
  <cp:lastPrinted>2018-06-22T14:49:19Z</cp:lastPrinted>
  <dcterms:created xsi:type="dcterms:W3CDTF">2016-10-04T12:32:42Z</dcterms:created>
  <dcterms:modified xsi:type="dcterms:W3CDTF">2022-01-14T15:21:13Z</dcterms:modified>
</cp:coreProperties>
</file>