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2" r:id="rId4"/>
    <p:sldId id="287" r:id="rId5"/>
    <p:sldId id="289" r:id="rId6"/>
    <p:sldId id="286" r:id="rId7"/>
    <p:sldId id="288" r:id="rId8"/>
    <p:sldId id="290" r:id="rId9"/>
    <p:sldId id="291" r:id="rId10"/>
    <p:sldId id="29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5561-00F8-4CA3-B34D-1564837FD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A8275-4DCD-4317-8210-D55A3CDDA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E7B06-CCDD-4725-AF66-15504BD8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AAB-95C0-4462-9C96-E7DB0903F0EE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ADEB5-3A96-4F50-853E-B575F8C8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00BD-E2F9-42DD-971D-100FF4F9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9EA9-41D2-4025-976B-86C7A67BB5D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B4A7E74-FD81-4779-894F-0DB03504E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09" y="0"/>
            <a:ext cx="1147991" cy="8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2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D5FB-6C76-4B00-BEA6-7FB937A6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767DB-61FC-4464-9757-7310E5F24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23DE-18BB-4BB1-8F6C-6CA0F910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AAB-95C0-4462-9C96-E7DB0903F0EE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9AECC-8E6F-45E4-B268-06F835DB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AD86D-35F0-43C7-A2CD-7C6557E2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9EA9-41D2-4025-976B-86C7A67BB5D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6D5B2B6-1C88-4E4B-8A6C-5F81B7C84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09" y="0"/>
            <a:ext cx="1147991" cy="8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1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BEBBBB-397A-4170-83E4-306C939C0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6C9F0-E38A-4A29-824E-CBBE78D81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79821-531A-4737-9BB3-19B6538E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AAB-95C0-4462-9C96-E7DB0903F0EE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59861-FAF1-49AA-B5B3-76A92E33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20F48-BCF4-4402-AF36-FE6357C4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9EA9-41D2-4025-976B-86C7A67BB5D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520794C-9EDA-400B-AB4B-ED3A25ED4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09" y="0"/>
            <a:ext cx="1147991" cy="8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4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67EA-C90E-4151-809D-D15BBD67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B1497-1FC5-4CFC-A424-5795EE1E7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95028-88C3-4809-8C7B-8A646B2F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AAB-95C0-4462-9C96-E7DB0903F0EE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31E1B-9225-4984-A4C9-4CBC6214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81C72-96EE-4EEC-A400-C5B1CDA6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9EA9-41D2-4025-976B-86C7A67BB5D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0304C84-25B4-471E-96F1-00D73EF4E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09" y="0"/>
            <a:ext cx="1147991" cy="8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162A-A0FF-49FF-849D-775D6780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BC0EA-72D7-4870-8313-23FD41AEE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46C7C-9558-408D-8CA2-70AEC28B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AAB-95C0-4462-9C96-E7DB0903F0EE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5A08E-D202-408F-8930-98F4AA8F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26702-AB83-4937-B075-59420B6E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9EA9-41D2-4025-976B-86C7A67BB5D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0818B75-E400-43EE-8EDA-37A16BF86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09" y="0"/>
            <a:ext cx="1147991" cy="8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7F88-A330-459A-A1BE-A7A07D28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F6AB-1786-410D-AEB3-3A67186C8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87285-D6A4-48E1-93F5-061031832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66CA5-22AA-42EB-89A6-49AA092E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AAB-95C0-4462-9C96-E7DB0903F0EE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76A12-BEAC-486F-85D7-293A1ADA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383C5-CB22-4A61-9102-B53D9B0C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9EA9-41D2-4025-976B-86C7A67BB5D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9403880-3315-49B5-A0DE-08A7B4DFE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09" y="0"/>
            <a:ext cx="1147991" cy="8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67DD-AD95-4BF8-B602-70305E75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D0858-282D-429E-A45C-6244E2AC5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74DE-8E0A-4856-BBFA-CCE0B6980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498BF-4D16-47A4-A6E3-27CB9B4C5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F6D9A-C02A-46D6-963D-C4A62EB04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F1CD5-72AD-4670-9DFA-8933BE78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AAB-95C0-4462-9C96-E7DB0903F0EE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C86CF-070E-4F91-A5EE-03133E16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0E6218-BB09-474D-A968-902D33DD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9EA9-41D2-4025-976B-86C7A67BB5D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B15216D-C19F-4344-B30D-4DCF64FBB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09" y="0"/>
            <a:ext cx="1147991" cy="8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0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0C34-CE0F-4B87-9AFE-2C7852E8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71C7F-E0E6-4458-8608-2D13C36D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AAB-95C0-4462-9C96-E7DB0903F0EE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28B6C-266F-4AF4-BE98-32DFD6FA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E7DC0-6C0C-4CD5-AD70-4435177E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9EA9-41D2-4025-976B-86C7A67BB5D2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883FBB2-5A7B-4DC0-8FB8-44567B0A18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09" y="0"/>
            <a:ext cx="1147991" cy="8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96D65-719D-48D4-8E95-B39A7BD3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AAB-95C0-4462-9C96-E7DB0903F0EE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B5DDB-6154-4CB5-B29C-13FCD144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89085-8CF3-4429-965E-EF5808CD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9EA9-41D2-4025-976B-86C7A67BB5D2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15EDB4-12C9-40B4-97C1-BF8C65381A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09" y="0"/>
            <a:ext cx="1147991" cy="8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4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3A0C-30C3-4310-8578-5E309D0F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9FE75-56F2-44D6-92FD-228817A73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34CE7-C418-4C27-B3B4-82AE4FEC5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1DD5-4FB7-4E7A-A84E-0DD44760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AAB-95C0-4462-9C96-E7DB0903F0EE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80AEC-0EBE-40DD-B9C1-A6354D8F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8D1F6-518E-4DF2-B42F-7AE7EC11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9EA9-41D2-4025-976B-86C7A67BB5D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DD7D0D9-8A7F-4800-9C5C-2C73B53D5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09" y="0"/>
            <a:ext cx="1147991" cy="8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6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775A-DDD1-4083-B0B5-8CF8F024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E8C91-03A7-4DB3-B8C5-7AAB50A2A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E0EDE-71F5-4AD6-8ADB-FB0726928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94109-A7B7-4110-9B55-3B39C121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AAB-95C0-4462-9C96-E7DB0903F0EE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FE3D3-07D7-437B-8664-A5C83076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C1B3B-11B0-4845-85A1-D62EE463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9EA9-41D2-4025-976B-86C7A67BB5D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978F8A6-BCB2-47C9-89E3-24F16C149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09" y="0"/>
            <a:ext cx="1147991" cy="8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7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021710-8DDB-4579-B2DF-9113B44D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AC5F-4E9B-4253-8186-AABB83232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518F6-43E2-45BA-9214-FCF10ADD9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EAAB-95C0-4462-9C96-E7DB0903F0EE}" type="datetimeFigureOut">
              <a:rPr lang="nb-NO" smtClean="0"/>
              <a:t>14.01.2022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446CF-4B0C-4EC9-83FB-DEADA8D20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32428-1108-4F35-A4CF-9F1021632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B9EA9-41D2-4025-976B-86C7A67BB5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18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EBA9EC-7A57-4015-8418-B44F52E7BA4E}"/>
              </a:ext>
            </a:extLst>
          </p:cNvPr>
          <p:cNvSpPr/>
          <p:nvPr/>
        </p:nvSpPr>
        <p:spPr>
          <a:xfrm>
            <a:off x="10937966" y="0"/>
            <a:ext cx="1254034" cy="118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521E3-99E0-40E8-AA25-FFF73165AA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CCABB-23ED-4A3A-AF10-9DA1416BD6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Tracking social-ecological systems using Bayesian Belief Networks; a case study from inshore halibut fisheries in Greenland</a:t>
            </a:r>
            <a:endParaRPr lang="nb-NO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453DF-FC17-476C-B8A2-1E4AE24D1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i="1" dirty="0"/>
              <a:t>Roel May, Martin Nielsen, Birger Poppel, Henrik Meilby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D367848-CD60-40FB-91BC-6376C7695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11" y="4783256"/>
            <a:ext cx="2577778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3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7688-FF75-45BE-8DCC-CB8A5935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Scenario </a:t>
            </a:r>
            <a:r>
              <a:rPr lang="nb-NO" dirty="0" err="1"/>
              <a:t>switches</a:t>
            </a:r>
            <a:endParaRPr lang="nb-NO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1BF2BB-631F-4FCA-8FA0-16EF94A2E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294462"/>
              </p:ext>
            </p:extLst>
          </p:nvPr>
        </p:nvGraphicFramePr>
        <p:xfrm>
          <a:off x="909320" y="2248746"/>
          <a:ext cx="1044447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493">
                  <a:extLst>
                    <a:ext uri="{9D8B030D-6E8A-4147-A177-3AD203B41FA5}">
                      <a16:colId xmlns:a16="http://schemas.microsoft.com/office/drawing/2014/main" val="2695245792"/>
                    </a:ext>
                  </a:extLst>
                </a:gridCol>
                <a:gridCol w="3481493">
                  <a:extLst>
                    <a:ext uri="{9D8B030D-6E8A-4147-A177-3AD203B41FA5}">
                      <a16:colId xmlns:a16="http://schemas.microsoft.com/office/drawing/2014/main" val="2102545197"/>
                    </a:ext>
                  </a:extLst>
                </a:gridCol>
                <a:gridCol w="3481493">
                  <a:extLst>
                    <a:ext uri="{9D8B030D-6E8A-4147-A177-3AD203B41FA5}">
                      <a16:colId xmlns:a16="http://schemas.microsoft.com/office/drawing/2014/main" val="620796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/>
                        <a:t>Global </a:t>
                      </a:r>
                      <a:r>
                        <a:rPr lang="nb-NO" sz="2400" dirty="0" err="1"/>
                        <a:t>demands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err="1"/>
                        <a:t>Climate</a:t>
                      </a:r>
                      <a:r>
                        <a:rPr lang="nb-NO" sz="2400" dirty="0"/>
                        <a:t> </a:t>
                      </a:r>
                      <a:r>
                        <a:rPr lang="nb-NO" sz="2400" dirty="0" err="1"/>
                        <a:t>change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err="1"/>
                        <a:t>Regulated</a:t>
                      </a:r>
                      <a:r>
                        <a:rPr lang="nb-NO" sz="2400" dirty="0"/>
                        <a:t> </a:t>
                      </a:r>
                      <a:r>
                        <a:rPr lang="nb-NO" sz="2400" dirty="0" err="1"/>
                        <a:t>communities</a:t>
                      </a:r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597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Market_demand</a:t>
                      </a:r>
                      <a:r>
                        <a:rPr lang="nb-NO" sz="2400" dirty="0"/>
                        <a:t> = High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MSC_cert</a:t>
                      </a:r>
                      <a:r>
                        <a:rPr lang="nb-NO" sz="2400" dirty="0"/>
                        <a:t> = 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Inshore_std</a:t>
                      </a:r>
                      <a:r>
                        <a:rPr lang="nb-NO" sz="2400" dirty="0"/>
                        <a:t> = 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Equip_support</a:t>
                      </a:r>
                      <a:r>
                        <a:rPr lang="nb-NO" sz="2400" dirty="0"/>
                        <a:t> = High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Landing_cap</a:t>
                      </a:r>
                      <a:r>
                        <a:rPr lang="nb-NO" sz="2400" dirty="0"/>
                        <a:t> = High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Offshore_quota</a:t>
                      </a:r>
                      <a:r>
                        <a:rPr lang="nb-NO" sz="2400" dirty="0"/>
                        <a:t> = High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Inshore_quota</a:t>
                      </a:r>
                      <a:r>
                        <a:rPr lang="nb-NO" sz="2400" dirty="0"/>
                        <a:t> =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Sea_ice</a:t>
                      </a:r>
                      <a:r>
                        <a:rPr lang="nb-NO" sz="2400" dirty="0"/>
                        <a:t> = </a:t>
                      </a:r>
                      <a:r>
                        <a:rPr lang="nb-NO" sz="2400" dirty="0" err="1"/>
                        <a:t>Ice_free</a:t>
                      </a:r>
                      <a:endParaRPr lang="nb-NO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Landing_capacity</a:t>
                      </a:r>
                      <a:r>
                        <a:rPr lang="nb-NO" sz="2400" dirty="0"/>
                        <a:t> = High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Fishing_capacity</a:t>
                      </a:r>
                      <a:r>
                        <a:rPr lang="nb-NO" sz="2400" dirty="0"/>
                        <a:t> = High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Offshore_fleet</a:t>
                      </a:r>
                      <a:r>
                        <a:rPr lang="nb-NO" sz="2400" dirty="0"/>
                        <a:t> = High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Inshore_fleet</a:t>
                      </a:r>
                      <a:r>
                        <a:rPr lang="nb-NO" sz="2400" dirty="0"/>
                        <a:t> = High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Technique</a:t>
                      </a:r>
                      <a:r>
                        <a:rPr lang="nb-NO" sz="2400" dirty="0"/>
                        <a:t> = </a:t>
                      </a:r>
                      <a:r>
                        <a:rPr lang="nb-NO" sz="2400" dirty="0" err="1"/>
                        <a:t>Cutter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MSC_cert</a:t>
                      </a:r>
                      <a:r>
                        <a:rPr lang="nb-NO" sz="2400" dirty="0"/>
                        <a:t> = </a:t>
                      </a:r>
                      <a:r>
                        <a:rPr lang="nb-NO" sz="2400" dirty="0" err="1"/>
                        <a:t>Yes</a:t>
                      </a:r>
                      <a:endParaRPr lang="nb-NO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Inshore_std</a:t>
                      </a:r>
                      <a:r>
                        <a:rPr lang="nb-NO" sz="2400" dirty="0"/>
                        <a:t> = </a:t>
                      </a:r>
                      <a:r>
                        <a:rPr lang="nb-NO" sz="2400" dirty="0" err="1"/>
                        <a:t>Yes</a:t>
                      </a:r>
                      <a:endParaRPr lang="nb-NO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Offshore_quota</a:t>
                      </a:r>
                      <a:r>
                        <a:rPr lang="nb-NO" sz="2400" dirty="0"/>
                        <a:t> = </a:t>
                      </a:r>
                      <a:r>
                        <a:rPr lang="nb-NO" sz="2400" dirty="0" err="1"/>
                        <a:t>Low</a:t>
                      </a:r>
                      <a:endParaRPr lang="nb-NO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Inshore_quota</a:t>
                      </a:r>
                      <a:r>
                        <a:rPr lang="nb-NO" sz="2400" dirty="0"/>
                        <a:t> = </a:t>
                      </a:r>
                      <a:r>
                        <a:rPr lang="nb-NO" sz="2400" dirty="0" err="1"/>
                        <a:t>Low</a:t>
                      </a:r>
                      <a:endParaRPr lang="nb-NO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Narwhal_quota</a:t>
                      </a:r>
                      <a:r>
                        <a:rPr lang="nb-NO" sz="2400" dirty="0"/>
                        <a:t> = </a:t>
                      </a:r>
                      <a:r>
                        <a:rPr lang="nb-NO" sz="2400" dirty="0" err="1"/>
                        <a:t>Low</a:t>
                      </a:r>
                      <a:endParaRPr lang="nb-NO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400" dirty="0" err="1"/>
                        <a:t>Equip_support</a:t>
                      </a:r>
                      <a:r>
                        <a:rPr lang="nb-NO" sz="2400" dirty="0"/>
                        <a:t> = </a:t>
                      </a:r>
                      <a:r>
                        <a:rPr lang="nb-NO" sz="2400" dirty="0" err="1"/>
                        <a:t>Low</a:t>
                      </a:r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6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91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F8E0-A53E-48E6-8899-9987F0FF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Background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50503-0353-400E-B04B-06ADCBD5C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929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Arctic is undergoing the most rapid changes in the climate system worldwide</a:t>
            </a:r>
          </a:p>
          <a:p>
            <a:pPr lvl="1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higher risk of extreme events</a:t>
            </a:r>
          </a:p>
          <a:p>
            <a:pPr lvl="1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changes in the access to the Arctic resources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Along the coast of Greenland, most people living in smaller settlements depend partly or entirely on hunting and small-scale fishing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vulnerable to the effects of climate change on natural resources and may suffer material and wellbeing deprivation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offering new opportunities for communities and for economic development related to exploration of natural resources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 ecological knowledge and scientific evidence have at times clashed, and management of Greenland's natural living resources has become highly politicised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this perspective, management for sustainable resource exploitation needs to build on integrated knowledge on environmental, technical, social and political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60767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F8E0-A53E-48E6-8899-9987F0FF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Rationale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50503-0353-400E-B04B-06ADCBD5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Novel technologies may be important for collecting and integrating data, developing knowledge-based planning and informed decision making</a:t>
            </a:r>
            <a:endParaRPr lang="nb-NO" sz="2400" dirty="0"/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One such technology is use of Bayesian Belief Network (BBN) models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offer the ability to explore such complex systems with limited data availability by including various forms of data – including expert knowledge and consumer preferences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enables policymakers and resource users to explore the outcome of various policies under different scenarios including impacts on living conditions and quality of life</a:t>
            </a:r>
          </a:p>
          <a:p>
            <a:r>
              <a:rPr lang="en-US" sz="2400" dirty="0"/>
              <a:t>Showcase such an approach by developing a “toy model” which visualizes a real-life case for natural resource challenge focusing on inshore halibut fisheries</a:t>
            </a:r>
          </a:p>
          <a:p>
            <a:r>
              <a:rPr lang="en-US" sz="2400" dirty="0"/>
              <a:t>Develop the online app </a:t>
            </a:r>
            <a:r>
              <a:rPr lang="en-US" sz="2400" dirty="0" err="1"/>
              <a:t>surBayes</a:t>
            </a:r>
            <a:r>
              <a:rPr lang="en-US" sz="2400" dirty="0"/>
              <a:t> to capture the model and stakeholder data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3356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81CEA8-B2F8-48C4-9028-29D8813D9297}"/>
              </a:ext>
            </a:extLst>
          </p:cNvPr>
          <p:cNvSpPr/>
          <p:nvPr/>
        </p:nvSpPr>
        <p:spPr>
          <a:xfrm>
            <a:off x="10927487" y="-19340"/>
            <a:ext cx="1264513" cy="107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6F026F18-D9D6-46CB-A805-949284EE6D5B}"/>
              </a:ext>
            </a:extLst>
          </p:cNvPr>
          <p:cNvSpPr/>
          <p:nvPr/>
        </p:nvSpPr>
        <p:spPr>
          <a:xfrm>
            <a:off x="0" y="0"/>
            <a:ext cx="7873311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D905792B-55B5-4D09-B79D-D84F1794F389}"/>
              </a:ext>
            </a:extLst>
          </p:cNvPr>
          <p:cNvSpPr/>
          <p:nvPr/>
        </p:nvSpPr>
        <p:spPr>
          <a:xfrm>
            <a:off x="7869713" y="0"/>
            <a:ext cx="4322287" cy="68580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A92B1F-F72E-4C60-9655-2C4AD527A906}"/>
              </a:ext>
            </a:extLst>
          </p:cNvPr>
          <p:cNvSpPr/>
          <p:nvPr/>
        </p:nvSpPr>
        <p:spPr>
          <a:xfrm>
            <a:off x="7554128" y="1969728"/>
            <a:ext cx="627338" cy="276057"/>
          </a:xfrm>
          <a:prstGeom prst="roundRect">
            <a:avLst/>
          </a:prstGeom>
          <a:solidFill>
            <a:srgbClr val="4275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Pricing</a:t>
            </a:r>
            <a:endParaRPr lang="nb-NO" sz="1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74DD51-46BD-4380-A0FC-2A7F5F674976}"/>
              </a:ext>
            </a:extLst>
          </p:cNvPr>
          <p:cNvCxnSpPr>
            <a:cxnSpLocks/>
            <a:stCxn id="4" idx="2"/>
            <a:endCxn id="9" idx="2"/>
          </p:cNvCxnSpPr>
          <p:nvPr/>
        </p:nvCxnSpPr>
        <p:spPr>
          <a:xfrm flipH="1" flipV="1">
            <a:off x="2861404" y="4283458"/>
            <a:ext cx="77099" cy="2181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C04E43-66DA-442E-8332-75341FE42959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3214133" y="3773386"/>
            <a:ext cx="881758" cy="317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6B012D1-FF92-450E-BB22-1496B53AF24C}"/>
              </a:ext>
            </a:extLst>
          </p:cNvPr>
          <p:cNvCxnSpPr>
            <a:cxnSpLocks/>
            <a:stCxn id="4" idx="3"/>
            <a:endCxn id="10" idx="2"/>
          </p:cNvCxnSpPr>
          <p:nvPr/>
        </p:nvCxnSpPr>
        <p:spPr>
          <a:xfrm flipV="1">
            <a:off x="3455684" y="1880029"/>
            <a:ext cx="2820344" cy="438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9FF849C2-8112-4AE4-983E-3549B3F73F41}"/>
              </a:ext>
            </a:extLst>
          </p:cNvPr>
          <p:cNvCxnSpPr>
            <a:cxnSpLocks/>
            <a:stCxn id="1000" idx="2"/>
            <a:endCxn id="4" idx="2"/>
          </p:cNvCxnSpPr>
          <p:nvPr/>
        </p:nvCxnSpPr>
        <p:spPr>
          <a:xfrm rot="5400000">
            <a:off x="3641689" y="5761373"/>
            <a:ext cx="12700" cy="1406372"/>
          </a:xfrm>
          <a:prstGeom prst="bent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0AACFE9-F26A-41E2-9D24-5E3A4690FE63}"/>
              </a:ext>
            </a:extLst>
          </p:cNvPr>
          <p:cNvSpPr/>
          <p:nvPr/>
        </p:nvSpPr>
        <p:spPr>
          <a:xfrm>
            <a:off x="9351055" y="3875128"/>
            <a:ext cx="690089" cy="379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Traded</a:t>
            </a:r>
            <a:r>
              <a:rPr lang="nb-NO" sz="1000" dirty="0"/>
              <a:t> </a:t>
            </a:r>
            <a:r>
              <a:rPr lang="nb-NO" sz="1000" dirty="0" err="1"/>
              <a:t>catch</a:t>
            </a:r>
            <a:endParaRPr lang="nb-NO" sz="1000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C74A0EF-9990-48D6-B224-1532B2C0A680}"/>
              </a:ext>
            </a:extLst>
          </p:cNvPr>
          <p:cNvSpPr/>
          <p:nvPr/>
        </p:nvSpPr>
        <p:spPr>
          <a:xfrm>
            <a:off x="10206724" y="1246592"/>
            <a:ext cx="695413" cy="35759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Quota</a:t>
            </a:r>
            <a:r>
              <a:rPr lang="nb-NO" sz="1000" dirty="0"/>
              <a:t> Offshore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59544B7-3506-42AC-8A93-BC248228FD6A}"/>
              </a:ext>
            </a:extLst>
          </p:cNvPr>
          <p:cNvCxnSpPr>
            <a:cxnSpLocks/>
            <a:stCxn id="260" idx="0"/>
            <a:endCxn id="43" idx="2"/>
          </p:cNvCxnSpPr>
          <p:nvPr/>
        </p:nvCxnSpPr>
        <p:spPr>
          <a:xfrm flipH="1" flipV="1">
            <a:off x="9696100" y="4254942"/>
            <a:ext cx="858330" cy="120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F0C581-6A68-4452-B458-4AEB7D7A0887}"/>
              </a:ext>
            </a:extLst>
          </p:cNvPr>
          <p:cNvCxnSpPr>
            <a:cxnSpLocks/>
            <a:stCxn id="44" idx="2"/>
            <a:endCxn id="43" idx="0"/>
          </p:cNvCxnSpPr>
          <p:nvPr/>
        </p:nvCxnSpPr>
        <p:spPr>
          <a:xfrm flipH="1">
            <a:off x="9696100" y="1604186"/>
            <a:ext cx="858331" cy="227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27BF77F-FF91-421B-AB25-31B436558115}"/>
              </a:ext>
            </a:extLst>
          </p:cNvPr>
          <p:cNvCxnSpPr>
            <a:cxnSpLocks/>
            <a:stCxn id="43" idx="1"/>
            <a:endCxn id="39" idx="2"/>
          </p:cNvCxnSpPr>
          <p:nvPr/>
        </p:nvCxnSpPr>
        <p:spPr>
          <a:xfrm flipH="1" flipV="1">
            <a:off x="8741356" y="3709178"/>
            <a:ext cx="609699" cy="355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064303EC-14C9-4E68-8A8C-23738E7B015D}"/>
              </a:ext>
            </a:extLst>
          </p:cNvPr>
          <p:cNvSpPr/>
          <p:nvPr/>
        </p:nvSpPr>
        <p:spPr>
          <a:xfrm>
            <a:off x="7522983" y="439532"/>
            <a:ext cx="701962" cy="35702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Market </a:t>
            </a:r>
            <a:r>
              <a:rPr lang="nb-NO" sz="1000" dirty="0" err="1"/>
              <a:t>demand</a:t>
            </a:r>
            <a:endParaRPr lang="nb-NO" sz="1000" dirty="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A98319F-3F72-4A2F-BDE7-A60379CB49E3}"/>
              </a:ext>
            </a:extLst>
          </p:cNvPr>
          <p:cNvCxnSpPr>
            <a:cxnSpLocks/>
            <a:stCxn id="99" idx="2"/>
            <a:endCxn id="43" idx="0"/>
          </p:cNvCxnSpPr>
          <p:nvPr/>
        </p:nvCxnSpPr>
        <p:spPr>
          <a:xfrm>
            <a:off x="9689445" y="3044433"/>
            <a:ext cx="6655" cy="83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503E128-7C98-4B2A-93E3-6FDC2669EA95}"/>
              </a:ext>
            </a:extLst>
          </p:cNvPr>
          <p:cNvCxnSpPr>
            <a:cxnSpLocks/>
            <a:stCxn id="91" idx="2"/>
            <a:endCxn id="7" idx="0"/>
          </p:cNvCxnSpPr>
          <p:nvPr/>
        </p:nvCxnSpPr>
        <p:spPr>
          <a:xfrm flipH="1">
            <a:off x="7867797" y="796557"/>
            <a:ext cx="6167" cy="1173171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70DAC36-7F7E-4AAC-AE96-C37135CCBCC7}"/>
              </a:ext>
            </a:extLst>
          </p:cNvPr>
          <p:cNvCxnSpPr>
            <a:cxnSpLocks/>
            <a:stCxn id="7" idx="2"/>
            <a:endCxn id="478" idx="3"/>
          </p:cNvCxnSpPr>
          <p:nvPr/>
        </p:nvCxnSpPr>
        <p:spPr>
          <a:xfrm flipH="1">
            <a:off x="7025818" y="2245785"/>
            <a:ext cx="841979" cy="76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01E93B0C-420D-4163-922E-BC3BA9DB95F0}"/>
              </a:ext>
            </a:extLst>
          </p:cNvPr>
          <p:cNvCxnSpPr>
            <a:cxnSpLocks/>
            <a:stCxn id="8" idx="3"/>
            <a:endCxn id="478" idx="1"/>
          </p:cNvCxnSpPr>
          <p:nvPr/>
        </p:nvCxnSpPr>
        <p:spPr>
          <a:xfrm flipV="1">
            <a:off x="4749391" y="3014258"/>
            <a:ext cx="1317549" cy="75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826245AD-579B-4ED2-8C41-C717E49FF362}"/>
              </a:ext>
            </a:extLst>
          </p:cNvPr>
          <p:cNvSpPr txBox="1"/>
          <p:nvPr/>
        </p:nvSpPr>
        <p:spPr>
          <a:xfrm>
            <a:off x="77798" y="0"/>
            <a:ext cx="224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INSHORE SUBSYSTEM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CC85307-89EC-4C1A-9F6F-6223C646671D}"/>
              </a:ext>
            </a:extLst>
          </p:cNvPr>
          <p:cNvSpPr txBox="1"/>
          <p:nvPr/>
        </p:nvSpPr>
        <p:spPr>
          <a:xfrm>
            <a:off x="8835343" y="-16021"/>
            <a:ext cx="241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>
                    <a:lumMod val="50000"/>
                  </a:schemeClr>
                </a:solidFill>
              </a:rPr>
              <a:t>OFFSHORE SUBSYSTEM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0A6698D5-24E9-420A-8C3D-3B07F5DD7741}"/>
              </a:ext>
            </a:extLst>
          </p:cNvPr>
          <p:cNvCxnSpPr>
            <a:cxnSpLocks/>
            <a:stCxn id="7" idx="2"/>
            <a:endCxn id="39" idx="0"/>
          </p:cNvCxnSpPr>
          <p:nvPr/>
        </p:nvCxnSpPr>
        <p:spPr>
          <a:xfrm>
            <a:off x="7867797" y="2245785"/>
            <a:ext cx="873559" cy="1144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0251DEB5-3DFD-44CD-BBDE-DCE0EA92819B}"/>
              </a:ext>
            </a:extLst>
          </p:cNvPr>
          <p:cNvSpPr txBox="1"/>
          <p:nvPr/>
        </p:nvSpPr>
        <p:spPr>
          <a:xfrm>
            <a:off x="41245" y="5610718"/>
            <a:ext cx="99257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>
                    <a:lumMod val="50000"/>
                  </a:schemeClr>
                </a:solidFill>
              </a:rPr>
              <a:t>Switch</a:t>
            </a:r>
          </a:p>
          <a:p>
            <a:r>
              <a:rPr lang="nb-NO" b="1" dirty="0">
                <a:solidFill>
                  <a:schemeClr val="accent2"/>
                </a:solidFill>
              </a:rPr>
              <a:t>Input</a:t>
            </a:r>
          </a:p>
          <a:p>
            <a:r>
              <a:rPr lang="nb-NO" b="1" dirty="0" err="1">
                <a:solidFill>
                  <a:srgbClr val="7030A0"/>
                </a:solidFill>
              </a:rPr>
              <a:t>Decision</a:t>
            </a:r>
            <a:endParaRPr lang="nb-NO" b="1" dirty="0">
              <a:solidFill>
                <a:srgbClr val="7030A0"/>
              </a:solidFill>
            </a:endParaRPr>
          </a:p>
          <a:p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Output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0C1032DD-049F-435D-8058-F87AF654961F}"/>
              </a:ext>
            </a:extLst>
          </p:cNvPr>
          <p:cNvSpPr/>
          <p:nvPr/>
        </p:nvSpPr>
        <p:spPr>
          <a:xfrm>
            <a:off x="6015682" y="4924282"/>
            <a:ext cx="811104" cy="4409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Sea </a:t>
            </a:r>
            <a:r>
              <a:rPr lang="nb-NO" sz="1000" dirty="0" err="1"/>
              <a:t>ice</a:t>
            </a:r>
            <a:endParaRPr lang="nb-NO" sz="1000" dirty="0"/>
          </a:p>
          <a:p>
            <a:pPr algn="ctr"/>
            <a:r>
              <a:rPr lang="nb-NO" sz="1000" dirty="0" err="1"/>
              <a:t>conditions</a:t>
            </a:r>
            <a:endParaRPr lang="nb-NO" sz="1000" dirty="0"/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A54261F9-82ED-4003-923A-1353A813BFAF}"/>
              </a:ext>
            </a:extLst>
          </p:cNvPr>
          <p:cNvSpPr/>
          <p:nvPr/>
        </p:nvSpPr>
        <p:spPr>
          <a:xfrm>
            <a:off x="1148883" y="2655256"/>
            <a:ext cx="772644" cy="39425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Fishing </a:t>
            </a:r>
            <a:r>
              <a:rPr lang="nb-NO" sz="1000" dirty="0" err="1"/>
              <a:t>technique</a:t>
            </a:r>
            <a:endParaRPr lang="nb-NO" sz="1000" dirty="0"/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64E0B2AA-793F-4535-9A24-8B1FCBDB61E9}"/>
              </a:ext>
            </a:extLst>
          </p:cNvPr>
          <p:cNvSpPr/>
          <p:nvPr/>
        </p:nvSpPr>
        <p:spPr>
          <a:xfrm>
            <a:off x="328134" y="4969893"/>
            <a:ext cx="848669" cy="3562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Narwhal</a:t>
            </a:r>
            <a:r>
              <a:rPr lang="nb-NO" sz="1000" dirty="0"/>
              <a:t> </a:t>
            </a:r>
            <a:r>
              <a:rPr lang="nb-NO" sz="1000" dirty="0" err="1"/>
              <a:t>numbers</a:t>
            </a:r>
            <a:r>
              <a:rPr lang="nb-NO" sz="1000" dirty="0"/>
              <a:t> T0</a:t>
            </a:r>
          </a:p>
        </p:txBody>
      </p: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F87D1270-3999-4B3B-AF00-CC8BECD0C190}"/>
              </a:ext>
            </a:extLst>
          </p:cNvPr>
          <p:cNvCxnSpPr>
            <a:cxnSpLocks/>
            <a:stCxn id="228" idx="0"/>
            <a:endCxn id="9" idx="3"/>
          </p:cNvCxnSpPr>
          <p:nvPr/>
        </p:nvCxnSpPr>
        <p:spPr>
          <a:xfrm flipH="1" flipV="1">
            <a:off x="3214133" y="4091061"/>
            <a:ext cx="3207101" cy="83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CB37931D-1FC4-46C3-A980-7B8E550D29E5}"/>
              </a:ext>
            </a:extLst>
          </p:cNvPr>
          <p:cNvSpPr/>
          <p:nvPr/>
        </p:nvSpPr>
        <p:spPr>
          <a:xfrm>
            <a:off x="10091371" y="5463601"/>
            <a:ext cx="926117" cy="40455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Halibut</a:t>
            </a:r>
            <a:r>
              <a:rPr lang="nb-NO" sz="1000" dirty="0"/>
              <a:t> offshore</a:t>
            </a:r>
          </a:p>
        </p:txBody>
      </p:sp>
      <p:sp>
        <p:nvSpPr>
          <p:cNvPr id="342" name="Rectangle: Rounded Corners 341">
            <a:extLst>
              <a:ext uri="{FF2B5EF4-FFF2-40B4-BE49-F238E27FC236}">
                <a16:creationId xmlns:a16="http://schemas.microsoft.com/office/drawing/2014/main" id="{79E4D0D3-6904-4C38-84DA-72C35B89B54C}"/>
              </a:ext>
            </a:extLst>
          </p:cNvPr>
          <p:cNvSpPr/>
          <p:nvPr/>
        </p:nvSpPr>
        <p:spPr>
          <a:xfrm>
            <a:off x="2132043" y="2640951"/>
            <a:ext cx="626079" cy="40637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Fleet </a:t>
            </a:r>
            <a:r>
              <a:rPr lang="nb-NO" sz="1000" dirty="0" err="1"/>
              <a:t>Inshore</a:t>
            </a:r>
            <a:endParaRPr lang="nb-NO" sz="1000" dirty="0"/>
          </a:p>
        </p:txBody>
      </p:sp>
      <p:sp>
        <p:nvSpPr>
          <p:cNvPr id="346" name="Rectangle: Rounded Corners 345">
            <a:extLst>
              <a:ext uri="{FF2B5EF4-FFF2-40B4-BE49-F238E27FC236}">
                <a16:creationId xmlns:a16="http://schemas.microsoft.com/office/drawing/2014/main" id="{A4F42F3E-CA2A-4176-9580-12BB76082F55}"/>
              </a:ext>
            </a:extLst>
          </p:cNvPr>
          <p:cNvSpPr/>
          <p:nvPr/>
        </p:nvSpPr>
        <p:spPr>
          <a:xfrm>
            <a:off x="5238036" y="448519"/>
            <a:ext cx="902829" cy="35089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Inshore</a:t>
            </a:r>
            <a:r>
              <a:rPr lang="nb-NO" sz="1000" dirty="0"/>
              <a:t> standards</a:t>
            </a:r>
          </a:p>
        </p:txBody>
      </p: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3BA2CAE-6C72-4E7A-9C08-61097B841A5A}"/>
              </a:ext>
            </a:extLst>
          </p:cNvPr>
          <p:cNvCxnSpPr>
            <a:cxnSpLocks/>
            <a:stCxn id="346" idx="2"/>
            <a:endCxn id="342" idx="0"/>
          </p:cNvCxnSpPr>
          <p:nvPr/>
        </p:nvCxnSpPr>
        <p:spPr>
          <a:xfrm flipH="1">
            <a:off x="2445083" y="799411"/>
            <a:ext cx="3244368" cy="184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99B1CA4F-6882-4974-96EC-9A27B46D8E11}"/>
              </a:ext>
            </a:extLst>
          </p:cNvPr>
          <p:cNvCxnSpPr>
            <a:cxnSpLocks/>
            <a:stCxn id="346" idx="2"/>
            <a:endCxn id="230" idx="0"/>
          </p:cNvCxnSpPr>
          <p:nvPr/>
        </p:nvCxnSpPr>
        <p:spPr>
          <a:xfrm flipH="1">
            <a:off x="1535205" y="799411"/>
            <a:ext cx="4154246" cy="1855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Rectangle: Rounded Corners 477">
            <a:extLst>
              <a:ext uri="{FF2B5EF4-FFF2-40B4-BE49-F238E27FC236}">
                <a16:creationId xmlns:a16="http://schemas.microsoft.com/office/drawing/2014/main" id="{0B9CBC32-0653-461A-A7F5-4E8B18B50B6A}"/>
              </a:ext>
            </a:extLst>
          </p:cNvPr>
          <p:cNvSpPr/>
          <p:nvPr/>
        </p:nvSpPr>
        <p:spPr>
          <a:xfrm>
            <a:off x="6066940" y="2840746"/>
            <a:ext cx="958878" cy="3470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Income</a:t>
            </a:r>
          </a:p>
        </p:txBody>
      </p:sp>
      <p:sp>
        <p:nvSpPr>
          <p:cNvPr id="505" name="Rectangle: Rounded Corners 504">
            <a:extLst>
              <a:ext uri="{FF2B5EF4-FFF2-40B4-BE49-F238E27FC236}">
                <a16:creationId xmlns:a16="http://schemas.microsoft.com/office/drawing/2014/main" id="{90D6BECB-70FB-4069-A87A-FA97BA544F53}"/>
              </a:ext>
            </a:extLst>
          </p:cNvPr>
          <p:cNvSpPr/>
          <p:nvPr/>
        </p:nvSpPr>
        <p:spPr>
          <a:xfrm>
            <a:off x="1760642" y="3285232"/>
            <a:ext cx="1067575" cy="347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Fishing </a:t>
            </a:r>
            <a:r>
              <a:rPr lang="nb-NO" sz="1000" dirty="0" err="1"/>
              <a:t>capacity</a:t>
            </a:r>
            <a:endParaRPr lang="nb-NO" sz="1000" dirty="0"/>
          </a:p>
        </p:txBody>
      </p:sp>
      <p:cxnSp>
        <p:nvCxnSpPr>
          <p:cNvPr id="507" name="Straight Arrow Connector 506">
            <a:extLst>
              <a:ext uri="{FF2B5EF4-FFF2-40B4-BE49-F238E27FC236}">
                <a16:creationId xmlns:a16="http://schemas.microsoft.com/office/drawing/2014/main" id="{DD5CD500-0489-427F-8447-7A50E5C9753C}"/>
              </a:ext>
            </a:extLst>
          </p:cNvPr>
          <p:cNvCxnSpPr>
            <a:cxnSpLocks/>
            <a:stCxn id="230" idx="2"/>
            <a:endCxn id="505" idx="0"/>
          </p:cNvCxnSpPr>
          <p:nvPr/>
        </p:nvCxnSpPr>
        <p:spPr>
          <a:xfrm>
            <a:off x="1535205" y="3049513"/>
            <a:ext cx="759225" cy="235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>
            <a:extLst>
              <a:ext uri="{FF2B5EF4-FFF2-40B4-BE49-F238E27FC236}">
                <a16:creationId xmlns:a16="http://schemas.microsoft.com/office/drawing/2014/main" id="{F8A079A7-7C6C-4034-A075-44F5FBA95A27}"/>
              </a:ext>
            </a:extLst>
          </p:cNvPr>
          <p:cNvCxnSpPr>
            <a:cxnSpLocks/>
            <a:stCxn id="342" idx="2"/>
            <a:endCxn id="505" idx="0"/>
          </p:cNvCxnSpPr>
          <p:nvPr/>
        </p:nvCxnSpPr>
        <p:spPr>
          <a:xfrm flipH="1">
            <a:off x="2294430" y="3047326"/>
            <a:ext cx="150653" cy="237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>
            <a:extLst>
              <a:ext uri="{FF2B5EF4-FFF2-40B4-BE49-F238E27FC236}">
                <a16:creationId xmlns:a16="http://schemas.microsoft.com/office/drawing/2014/main" id="{62AA7D35-A8B9-419E-9CA8-7A77F4E13052}"/>
              </a:ext>
            </a:extLst>
          </p:cNvPr>
          <p:cNvCxnSpPr>
            <a:stCxn id="345" idx="2"/>
            <a:endCxn id="505" idx="0"/>
          </p:cNvCxnSpPr>
          <p:nvPr/>
        </p:nvCxnSpPr>
        <p:spPr>
          <a:xfrm flipH="1">
            <a:off x="2294430" y="1920172"/>
            <a:ext cx="2699694" cy="136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Arrow Connector 519">
            <a:extLst>
              <a:ext uri="{FF2B5EF4-FFF2-40B4-BE49-F238E27FC236}">
                <a16:creationId xmlns:a16="http://schemas.microsoft.com/office/drawing/2014/main" id="{19E092D6-1E8D-45B1-B12A-4D52D94B5B6A}"/>
              </a:ext>
            </a:extLst>
          </p:cNvPr>
          <p:cNvCxnSpPr>
            <a:stCxn id="505" idx="2"/>
            <a:endCxn id="9" idx="0"/>
          </p:cNvCxnSpPr>
          <p:nvPr/>
        </p:nvCxnSpPr>
        <p:spPr>
          <a:xfrm>
            <a:off x="2294430" y="3632256"/>
            <a:ext cx="566974" cy="266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0" name="Rectangle: Rounded Corners 559">
            <a:extLst>
              <a:ext uri="{FF2B5EF4-FFF2-40B4-BE49-F238E27FC236}">
                <a16:creationId xmlns:a16="http://schemas.microsoft.com/office/drawing/2014/main" id="{8E507E9F-BA37-453C-B67D-D89D46D44CE9}"/>
              </a:ext>
            </a:extLst>
          </p:cNvPr>
          <p:cNvSpPr/>
          <p:nvPr/>
        </p:nvSpPr>
        <p:spPr>
          <a:xfrm>
            <a:off x="8664229" y="453048"/>
            <a:ext cx="902829" cy="35089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MSC </a:t>
            </a:r>
            <a:r>
              <a:rPr lang="nb-NO" sz="1000" dirty="0" err="1"/>
              <a:t>certification</a:t>
            </a:r>
            <a:endParaRPr lang="nb-NO" sz="1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627C0F-0FC5-4E45-AAC2-081D810061D0}"/>
              </a:ext>
            </a:extLst>
          </p:cNvPr>
          <p:cNvSpPr/>
          <p:nvPr/>
        </p:nvSpPr>
        <p:spPr>
          <a:xfrm>
            <a:off x="2421321" y="6058589"/>
            <a:ext cx="1034363" cy="4059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Halibut </a:t>
            </a:r>
            <a:r>
              <a:rPr lang="nb-NO" sz="1000" dirty="0" err="1"/>
              <a:t>numbers</a:t>
            </a:r>
            <a:r>
              <a:rPr lang="nb-NO" sz="1000" dirty="0"/>
              <a:t> T0</a:t>
            </a:r>
          </a:p>
        </p:txBody>
      </p:sp>
      <p:sp>
        <p:nvSpPr>
          <p:cNvPr id="1000" name="Rectangle: Rounded Corners 999">
            <a:extLst>
              <a:ext uri="{FF2B5EF4-FFF2-40B4-BE49-F238E27FC236}">
                <a16:creationId xmlns:a16="http://schemas.microsoft.com/office/drawing/2014/main" id="{5E9E1DA3-276D-42D7-B531-368019D596FF}"/>
              </a:ext>
            </a:extLst>
          </p:cNvPr>
          <p:cNvSpPr/>
          <p:nvPr/>
        </p:nvSpPr>
        <p:spPr>
          <a:xfrm>
            <a:off x="3909981" y="6058589"/>
            <a:ext cx="869788" cy="4059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Halibut </a:t>
            </a:r>
            <a:r>
              <a:rPr lang="nb-NO" sz="1000" dirty="0" err="1"/>
              <a:t>numbers</a:t>
            </a:r>
            <a:r>
              <a:rPr lang="nb-NO" sz="1000" dirty="0"/>
              <a:t> T1</a:t>
            </a:r>
          </a:p>
        </p:txBody>
      </p:sp>
      <p:cxnSp>
        <p:nvCxnSpPr>
          <p:cNvPr id="1004" name="Straight Arrow Connector 1003">
            <a:extLst>
              <a:ext uri="{FF2B5EF4-FFF2-40B4-BE49-F238E27FC236}">
                <a16:creationId xmlns:a16="http://schemas.microsoft.com/office/drawing/2014/main" id="{37C2FAC4-822A-4286-95F1-C87D1D0A4DAD}"/>
              </a:ext>
            </a:extLst>
          </p:cNvPr>
          <p:cNvCxnSpPr>
            <a:cxnSpLocks/>
            <a:stCxn id="9" idx="2"/>
            <a:endCxn id="1000" idx="1"/>
          </p:cNvCxnSpPr>
          <p:nvPr/>
        </p:nvCxnSpPr>
        <p:spPr>
          <a:xfrm>
            <a:off x="2861404" y="4283458"/>
            <a:ext cx="1048577" cy="1978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0" name="Straight Arrow Connector 1019">
            <a:extLst>
              <a:ext uri="{FF2B5EF4-FFF2-40B4-BE49-F238E27FC236}">
                <a16:creationId xmlns:a16="http://schemas.microsoft.com/office/drawing/2014/main" id="{9A14902E-0E5F-415D-A86B-D66AED369D18}"/>
              </a:ext>
            </a:extLst>
          </p:cNvPr>
          <p:cNvCxnSpPr>
            <a:cxnSpLocks/>
            <a:stCxn id="260" idx="1"/>
            <a:endCxn id="989" idx="3"/>
          </p:cNvCxnSpPr>
          <p:nvPr/>
        </p:nvCxnSpPr>
        <p:spPr>
          <a:xfrm flipH="1">
            <a:off x="8308205" y="5665877"/>
            <a:ext cx="1783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1963AC7B-E803-4508-9587-5E7BF14700DE}"/>
              </a:ext>
            </a:extLst>
          </p:cNvPr>
          <p:cNvCxnSpPr>
            <a:cxnSpLocks/>
            <a:stCxn id="989" idx="1"/>
            <a:endCxn id="1000" idx="3"/>
          </p:cNvCxnSpPr>
          <p:nvPr/>
        </p:nvCxnSpPr>
        <p:spPr>
          <a:xfrm flipH="1">
            <a:off x="4779769" y="5665877"/>
            <a:ext cx="2643784" cy="59569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287">
            <a:extLst>
              <a:ext uri="{FF2B5EF4-FFF2-40B4-BE49-F238E27FC236}">
                <a16:creationId xmlns:a16="http://schemas.microsoft.com/office/drawing/2014/main" id="{4C47DE9C-8BC6-43A4-8F08-9FE49BF3BD14}"/>
              </a:ext>
            </a:extLst>
          </p:cNvPr>
          <p:cNvSpPr/>
          <p:nvPr/>
        </p:nvSpPr>
        <p:spPr>
          <a:xfrm>
            <a:off x="1481041" y="467159"/>
            <a:ext cx="990577" cy="34702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Equipment support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DF4D4DF-DB2C-4F47-A417-FBD0D7A8C1B9}"/>
              </a:ext>
            </a:extLst>
          </p:cNvPr>
          <p:cNvCxnSpPr>
            <a:cxnSpLocks/>
            <a:stCxn id="120" idx="2"/>
            <a:endCxn id="342" idx="0"/>
          </p:cNvCxnSpPr>
          <p:nvPr/>
        </p:nvCxnSpPr>
        <p:spPr>
          <a:xfrm>
            <a:off x="1976330" y="814183"/>
            <a:ext cx="468753" cy="182676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: Rounded Corners 287">
            <a:extLst>
              <a:ext uri="{FF2B5EF4-FFF2-40B4-BE49-F238E27FC236}">
                <a16:creationId xmlns:a16="http://schemas.microsoft.com/office/drawing/2014/main" id="{8F774F45-1656-4F67-BAA6-25B2F34408D6}"/>
              </a:ext>
            </a:extLst>
          </p:cNvPr>
          <p:cNvSpPr/>
          <p:nvPr/>
        </p:nvSpPr>
        <p:spPr>
          <a:xfrm>
            <a:off x="3141712" y="1211306"/>
            <a:ext cx="893313" cy="3445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Lifestyle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9C90C22-A41A-42B6-A097-43BF85954D64}"/>
              </a:ext>
            </a:extLst>
          </p:cNvPr>
          <p:cNvCxnSpPr>
            <a:cxnSpLocks/>
            <a:stCxn id="122" idx="2"/>
            <a:endCxn id="342" idx="0"/>
          </p:cNvCxnSpPr>
          <p:nvPr/>
        </p:nvCxnSpPr>
        <p:spPr>
          <a:xfrm flipH="1">
            <a:off x="2445083" y="1555863"/>
            <a:ext cx="1143286" cy="108508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483D67E4-7E5A-439F-96CA-D24CABC8DE19}"/>
              </a:ext>
            </a:extLst>
          </p:cNvPr>
          <p:cNvSpPr/>
          <p:nvPr/>
        </p:nvSpPr>
        <p:spPr>
          <a:xfrm>
            <a:off x="842648" y="3939216"/>
            <a:ext cx="681322" cy="344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Narwhal</a:t>
            </a:r>
            <a:r>
              <a:rPr lang="nb-NO" sz="1000" dirty="0"/>
              <a:t> </a:t>
            </a:r>
            <a:r>
              <a:rPr lang="nb-NO" sz="1000" dirty="0" err="1"/>
              <a:t>catch</a:t>
            </a:r>
            <a:endParaRPr lang="nb-NO" sz="1000" dirty="0"/>
          </a:p>
        </p:txBody>
      </p:sp>
      <p:cxnSp>
        <p:nvCxnSpPr>
          <p:cNvPr id="996" name="Straight Arrow Connector 995">
            <a:extLst>
              <a:ext uri="{FF2B5EF4-FFF2-40B4-BE49-F238E27FC236}">
                <a16:creationId xmlns:a16="http://schemas.microsoft.com/office/drawing/2014/main" id="{F3093A40-0C6A-4402-AD5F-8D1F5B2B1105}"/>
              </a:ext>
            </a:extLst>
          </p:cNvPr>
          <p:cNvCxnSpPr>
            <a:cxnSpLocks/>
            <a:stCxn id="232" idx="0"/>
            <a:endCxn id="210" idx="2"/>
          </p:cNvCxnSpPr>
          <p:nvPr/>
        </p:nvCxnSpPr>
        <p:spPr>
          <a:xfrm flipV="1">
            <a:off x="752469" y="4283458"/>
            <a:ext cx="430840" cy="68643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5" name="Straight Arrow Connector 1004">
            <a:extLst>
              <a:ext uri="{FF2B5EF4-FFF2-40B4-BE49-F238E27FC236}">
                <a16:creationId xmlns:a16="http://schemas.microsoft.com/office/drawing/2014/main" id="{7F31BF2B-9D98-481B-9FD3-D8EA8FEA7815}"/>
              </a:ext>
            </a:extLst>
          </p:cNvPr>
          <p:cNvCxnSpPr>
            <a:cxnSpLocks/>
            <a:stCxn id="228" idx="1"/>
            <a:endCxn id="210" idx="3"/>
          </p:cNvCxnSpPr>
          <p:nvPr/>
        </p:nvCxnSpPr>
        <p:spPr>
          <a:xfrm flipH="1" flipV="1">
            <a:off x="1523970" y="4111337"/>
            <a:ext cx="4491712" cy="1033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1FC4933-C40D-4A21-AE18-CA477A6D1D08}"/>
              </a:ext>
            </a:extLst>
          </p:cNvPr>
          <p:cNvCxnSpPr>
            <a:cxnSpLocks/>
            <a:stCxn id="260" idx="0"/>
            <a:endCxn id="44" idx="2"/>
          </p:cNvCxnSpPr>
          <p:nvPr/>
        </p:nvCxnSpPr>
        <p:spPr>
          <a:xfrm flipV="1">
            <a:off x="10554430" y="1604186"/>
            <a:ext cx="1" cy="385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Rectangle 437">
            <a:extLst>
              <a:ext uri="{FF2B5EF4-FFF2-40B4-BE49-F238E27FC236}">
                <a16:creationId xmlns:a16="http://schemas.microsoft.com/office/drawing/2014/main" id="{FA8C1617-D214-4EA9-8527-F0804F63AA46}"/>
              </a:ext>
            </a:extLst>
          </p:cNvPr>
          <p:cNvSpPr/>
          <p:nvPr/>
        </p:nvSpPr>
        <p:spPr>
          <a:xfrm>
            <a:off x="0" y="4475257"/>
            <a:ext cx="11199421" cy="23812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942A9AA3-7DA8-458A-B819-0355AD8980C5}"/>
              </a:ext>
            </a:extLst>
          </p:cNvPr>
          <p:cNvSpPr/>
          <p:nvPr/>
        </p:nvSpPr>
        <p:spPr>
          <a:xfrm>
            <a:off x="0" y="2513467"/>
            <a:ext cx="11199421" cy="19556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A54C43BA-C0E5-4EB6-B609-ED0988020158}"/>
              </a:ext>
            </a:extLst>
          </p:cNvPr>
          <p:cNvSpPr/>
          <p:nvPr/>
        </p:nvSpPr>
        <p:spPr>
          <a:xfrm>
            <a:off x="0" y="-11330"/>
            <a:ext cx="11199421" cy="252958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C5A783BE-5762-4044-BFEE-06439D619BFB}"/>
              </a:ext>
            </a:extLst>
          </p:cNvPr>
          <p:cNvSpPr txBox="1"/>
          <p:nvPr/>
        </p:nvSpPr>
        <p:spPr>
          <a:xfrm rot="5400000">
            <a:off x="10870404" y="1096549"/>
            <a:ext cx="133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>
                <a:solidFill>
                  <a:srgbClr val="7030A0"/>
                </a:solidFill>
              </a:rPr>
              <a:t>Governance</a:t>
            </a:r>
            <a:endParaRPr lang="nb-NO" b="1" dirty="0">
              <a:solidFill>
                <a:srgbClr val="7030A0"/>
              </a:solidFill>
            </a:endParaRP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15E7F984-091A-48EA-BF74-0A0266417CBF}"/>
              </a:ext>
            </a:extLst>
          </p:cNvPr>
          <p:cNvSpPr txBox="1"/>
          <p:nvPr/>
        </p:nvSpPr>
        <p:spPr>
          <a:xfrm rot="5400000">
            <a:off x="10678302" y="3288146"/>
            <a:ext cx="170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>
                <a:solidFill>
                  <a:srgbClr val="C00000"/>
                </a:solidFill>
              </a:rPr>
              <a:t>Socioeconomics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B7836011-3930-48FD-B065-5A9D4D0D6B4A}"/>
              </a:ext>
            </a:extLst>
          </p:cNvPr>
          <p:cNvSpPr txBox="1"/>
          <p:nvPr/>
        </p:nvSpPr>
        <p:spPr>
          <a:xfrm rot="5400000">
            <a:off x="10832970" y="5357256"/>
            <a:ext cx="141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00B050"/>
                </a:solidFill>
              </a:rPr>
              <a:t>Environment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7595FDEB-2361-4884-BFBE-E1DB2AEAB323}"/>
              </a:ext>
            </a:extLst>
          </p:cNvPr>
          <p:cNvSpPr/>
          <p:nvPr/>
        </p:nvSpPr>
        <p:spPr>
          <a:xfrm>
            <a:off x="7460327" y="6281371"/>
            <a:ext cx="811104" cy="44923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Climate</a:t>
            </a:r>
            <a:r>
              <a:rPr lang="nb-NO" sz="1000" dirty="0"/>
              <a:t> </a:t>
            </a:r>
            <a:r>
              <a:rPr lang="nb-NO" sz="1000" dirty="0" err="1"/>
              <a:t>change</a:t>
            </a:r>
            <a:endParaRPr lang="nb-NO" sz="1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8BB05E-B68D-4BCA-A7AE-ED2A75B8D05D}"/>
              </a:ext>
            </a:extLst>
          </p:cNvPr>
          <p:cNvSpPr/>
          <p:nvPr/>
        </p:nvSpPr>
        <p:spPr>
          <a:xfrm>
            <a:off x="5964864" y="1490022"/>
            <a:ext cx="622327" cy="3900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Quota</a:t>
            </a:r>
            <a:r>
              <a:rPr lang="nb-NO" sz="1000" dirty="0"/>
              <a:t> </a:t>
            </a:r>
            <a:r>
              <a:rPr lang="nb-NO" sz="1000" dirty="0" err="1"/>
              <a:t>Inshore</a:t>
            </a:r>
            <a:endParaRPr lang="nb-NO" sz="1000" dirty="0"/>
          </a:p>
        </p:txBody>
      </p:sp>
      <p:sp>
        <p:nvSpPr>
          <p:cNvPr id="989" name="Rectangle: Rounded Corners 988">
            <a:extLst>
              <a:ext uri="{FF2B5EF4-FFF2-40B4-BE49-F238E27FC236}">
                <a16:creationId xmlns:a16="http://schemas.microsoft.com/office/drawing/2014/main" id="{BE3449C7-54A4-42ED-94F4-B71069E793A4}"/>
              </a:ext>
            </a:extLst>
          </p:cNvPr>
          <p:cNvSpPr/>
          <p:nvPr/>
        </p:nvSpPr>
        <p:spPr>
          <a:xfrm>
            <a:off x="7423553" y="5421419"/>
            <a:ext cx="884652" cy="4889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Halibut</a:t>
            </a:r>
            <a:r>
              <a:rPr lang="nb-NO" sz="1000" dirty="0"/>
              <a:t> </a:t>
            </a:r>
            <a:r>
              <a:rPr lang="nb-NO" sz="1000" dirty="0" err="1"/>
              <a:t>recruitment</a:t>
            </a:r>
            <a:endParaRPr lang="nb-NO" sz="1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A4AD1E-E2C1-40BF-8E66-8DEFB4DD9A86}"/>
              </a:ext>
            </a:extLst>
          </p:cNvPr>
          <p:cNvSpPr/>
          <p:nvPr/>
        </p:nvSpPr>
        <p:spPr>
          <a:xfrm>
            <a:off x="2508675" y="3898663"/>
            <a:ext cx="705458" cy="384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Halibut </a:t>
            </a:r>
            <a:r>
              <a:rPr lang="nb-NO" sz="1000" dirty="0" err="1"/>
              <a:t>catch</a:t>
            </a:r>
            <a:endParaRPr lang="nb-NO" sz="10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6171B7-8819-4CD7-891A-ED91060E217A}"/>
              </a:ext>
            </a:extLst>
          </p:cNvPr>
          <p:cNvCxnSpPr>
            <a:cxnSpLocks/>
            <a:stCxn id="163" idx="0"/>
            <a:endCxn id="989" idx="2"/>
          </p:cNvCxnSpPr>
          <p:nvPr/>
        </p:nvCxnSpPr>
        <p:spPr>
          <a:xfrm flipV="1">
            <a:off x="7865879" y="5910335"/>
            <a:ext cx="0" cy="371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9672C2-FAEB-4119-A2DC-F2F2BA7F1F50}"/>
              </a:ext>
            </a:extLst>
          </p:cNvPr>
          <p:cNvCxnSpPr>
            <a:cxnSpLocks/>
            <a:stCxn id="560" idx="2"/>
            <a:endCxn id="99" idx="0"/>
          </p:cNvCxnSpPr>
          <p:nvPr/>
        </p:nvCxnSpPr>
        <p:spPr>
          <a:xfrm>
            <a:off x="9115644" y="803940"/>
            <a:ext cx="573801" cy="1860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B223552-B547-468C-8410-786FDE297974}"/>
              </a:ext>
            </a:extLst>
          </p:cNvPr>
          <p:cNvCxnSpPr>
            <a:stCxn id="346" idx="2"/>
            <a:endCxn id="7" idx="0"/>
          </p:cNvCxnSpPr>
          <p:nvPr/>
        </p:nvCxnSpPr>
        <p:spPr>
          <a:xfrm>
            <a:off x="5689451" y="799411"/>
            <a:ext cx="2178346" cy="1170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FFB3C43-96F7-4001-897D-34A916C7021A}"/>
              </a:ext>
            </a:extLst>
          </p:cNvPr>
          <p:cNvCxnSpPr>
            <a:cxnSpLocks/>
            <a:stCxn id="560" idx="2"/>
            <a:endCxn id="7" idx="0"/>
          </p:cNvCxnSpPr>
          <p:nvPr/>
        </p:nvCxnSpPr>
        <p:spPr>
          <a:xfrm flipH="1">
            <a:off x="7867797" y="803940"/>
            <a:ext cx="1247847" cy="116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Straight Arrow Connector 962">
            <a:extLst>
              <a:ext uri="{FF2B5EF4-FFF2-40B4-BE49-F238E27FC236}">
                <a16:creationId xmlns:a16="http://schemas.microsoft.com/office/drawing/2014/main" id="{B35B335D-1DE0-4AF6-95C9-75641BB9B2F7}"/>
              </a:ext>
            </a:extLst>
          </p:cNvPr>
          <p:cNvCxnSpPr>
            <a:cxnSpLocks/>
            <a:stCxn id="560" idx="2"/>
            <a:endCxn id="44" idx="0"/>
          </p:cNvCxnSpPr>
          <p:nvPr/>
        </p:nvCxnSpPr>
        <p:spPr>
          <a:xfrm>
            <a:off x="9115644" y="803940"/>
            <a:ext cx="1438787" cy="44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: Rounded Corners 344">
            <a:extLst>
              <a:ext uri="{FF2B5EF4-FFF2-40B4-BE49-F238E27FC236}">
                <a16:creationId xmlns:a16="http://schemas.microsoft.com/office/drawing/2014/main" id="{36507B8E-F785-4649-9172-5288AD50E027}"/>
              </a:ext>
            </a:extLst>
          </p:cNvPr>
          <p:cNvSpPr/>
          <p:nvPr/>
        </p:nvSpPr>
        <p:spPr>
          <a:xfrm>
            <a:off x="4640643" y="1499062"/>
            <a:ext cx="706962" cy="42111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Landing </a:t>
            </a:r>
            <a:r>
              <a:rPr lang="nb-NO" sz="1000" dirty="0" err="1"/>
              <a:t>capacity</a:t>
            </a:r>
            <a:endParaRPr lang="nb-NO" sz="1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DF8D50-F701-494A-9476-83519B49D49C}"/>
              </a:ext>
            </a:extLst>
          </p:cNvPr>
          <p:cNvSpPr/>
          <p:nvPr/>
        </p:nvSpPr>
        <p:spPr>
          <a:xfrm>
            <a:off x="6144854" y="3891523"/>
            <a:ext cx="856814" cy="3470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Subsistence</a:t>
            </a:r>
            <a:endParaRPr lang="nb-NO" sz="1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B6F854-82AC-4CE2-8A91-E764A317FAAC}"/>
              </a:ext>
            </a:extLst>
          </p:cNvPr>
          <p:cNvSpPr/>
          <p:nvPr/>
        </p:nvSpPr>
        <p:spPr>
          <a:xfrm>
            <a:off x="4095891" y="3578382"/>
            <a:ext cx="653500" cy="390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Traded</a:t>
            </a:r>
            <a:r>
              <a:rPr lang="nb-NO" sz="1000" dirty="0"/>
              <a:t> </a:t>
            </a:r>
            <a:r>
              <a:rPr lang="nb-NO" sz="1000" dirty="0" err="1"/>
              <a:t>catch</a:t>
            </a:r>
            <a:endParaRPr lang="nb-NO" sz="1000" dirty="0"/>
          </a:p>
        </p:txBody>
      </p: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0EE7AFAB-102A-4A79-A500-5051B0509D82}"/>
              </a:ext>
            </a:extLst>
          </p:cNvPr>
          <p:cNvCxnSpPr>
            <a:cxnSpLocks/>
            <a:stCxn id="120" idx="2"/>
            <a:endCxn id="230" idx="0"/>
          </p:cNvCxnSpPr>
          <p:nvPr/>
        </p:nvCxnSpPr>
        <p:spPr>
          <a:xfrm flipH="1">
            <a:off x="1535205" y="814183"/>
            <a:ext cx="441125" cy="184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634DF1B-BCA1-4DBB-8D19-070B121A745C}"/>
              </a:ext>
            </a:extLst>
          </p:cNvPr>
          <p:cNvSpPr/>
          <p:nvPr/>
        </p:nvSpPr>
        <p:spPr>
          <a:xfrm>
            <a:off x="8396311" y="3390559"/>
            <a:ext cx="690089" cy="3186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Income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CA2097A-9172-429A-84F7-CA7ADAE32C93}"/>
              </a:ext>
            </a:extLst>
          </p:cNvPr>
          <p:cNvSpPr/>
          <p:nvPr/>
        </p:nvSpPr>
        <p:spPr>
          <a:xfrm>
            <a:off x="9341738" y="2664619"/>
            <a:ext cx="695414" cy="37981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Fleet Offshore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822F931-B574-4F98-A184-E957EAACACB2}"/>
              </a:ext>
            </a:extLst>
          </p:cNvPr>
          <p:cNvCxnSpPr>
            <a:cxnSpLocks/>
            <a:stCxn id="346" idx="2"/>
            <a:endCxn id="10" idx="0"/>
          </p:cNvCxnSpPr>
          <p:nvPr/>
        </p:nvCxnSpPr>
        <p:spPr>
          <a:xfrm>
            <a:off x="5689451" y="799411"/>
            <a:ext cx="586577" cy="690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4" name="Straight Arrow Connector 993">
            <a:extLst>
              <a:ext uri="{FF2B5EF4-FFF2-40B4-BE49-F238E27FC236}">
                <a16:creationId xmlns:a16="http://schemas.microsoft.com/office/drawing/2014/main" id="{34941D12-B49A-40B9-919D-836B4CAB9C64}"/>
              </a:ext>
            </a:extLst>
          </p:cNvPr>
          <p:cNvCxnSpPr>
            <a:cxnSpLocks/>
            <a:stCxn id="122" idx="2"/>
            <a:endCxn id="230" idx="0"/>
          </p:cNvCxnSpPr>
          <p:nvPr/>
        </p:nvCxnSpPr>
        <p:spPr>
          <a:xfrm flipH="1">
            <a:off x="1535205" y="1555863"/>
            <a:ext cx="2053164" cy="1099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5" name="Straight Arrow Connector 1014">
            <a:extLst>
              <a:ext uri="{FF2B5EF4-FFF2-40B4-BE49-F238E27FC236}">
                <a16:creationId xmlns:a16="http://schemas.microsoft.com/office/drawing/2014/main" id="{EBB0A6F7-40BA-472E-8F79-C351622BCC5B}"/>
              </a:ext>
            </a:extLst>
          </p:cNvPr>
          <p:cNvCxnSpPr>
            <a:stCxn id="122" idx="2"/>
            <a:endCxn id="8" idx="0"/>
          </p:cNvCxnSpPr>
          <p:nvPr/>
        </p:nvCxnSpPr>
        <p:spPr>
          <a:xfrm>
            <a:off x="3588369" y="1555863"/>
            <a:ext cx="834272" cy="202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500ACD1-FE60-44A5-94F3-55C8FD07ADC0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 flipV="1">
            <a:off x="3214133" y="4065036"/>
            <a:ext cx="2930721" cy="26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716BAF5-79CB-4B8C-B71D-118275F9E7BF}"/>
              </a:ext>
            </a:extLst>
          </p:cNvPr>
          <p:cNvCxnSpPr>
            <a:cxnSpLocks/>
            <a:stCxn id="122" idx="2"/>
            <a:endCxn id="6" idx="0"/>
          </p:cNvCxnSpPr>
          <p:nvPr/>
        </p:nvCxnSpPr>
        <p:spPr>
          <a:xfrm>
            <a:off x="3588369" y="1555863"/>
            <a:ext cx="2984892" cy="2335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498B78-BE2A-48A7-ABEE-4A6D1D3944BB}"/>
              </a:ext>
            </a:extLst>
          </p:cNvPr>
          <p:cNvCxnSpPr>
            <a:cxnSpLocks/>
            <a:stCxn id="210" idx="3"/>
            <a:endCxn id="478" idx="1"/>
          </p:cNvCxnSpPr>
          <p:nvPr/>
        </p:nvCxnSpPr>
        <p:spPr>
          <a:xfrm flipV="1">
            <a:off x="1523970" y="3014258"/>
            <a:ext cx="4542970" cy="109707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0B2BCD-1078-45C4-B7D9-FAE85DEFC6D8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4422641" y="1880029"/>
            <a:ext cx="1853387" cy="16983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5DD1421-01A3-4AD0-8AA2-784B17AFE16B}"/>
              </a:ext>
            </a:extLst>
          </p:cNvPr>
          <p:cNvCxnSpPr>
            <a:cxnSpLocks/>
            <a:stCxn id="228" idx="0"/>
            <a:endCxn id="230" idx="2"/>
          </p:cNvCxnSpPr>
          <p:nvPr/>
        </p:nvCxnSpPr>
        <p:spPr>
          <a:xfrm flipH="1" flipV="1">
            <a:off x="1535205" y="3049513"/>
            <a:ext cx="4886029" cy="18747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44B23D95-5C4A-4D1B-9975-98DF59469E9B}"/>
              </a:ext>
            </a:extLst>
          </p:cNvPr>
          <p:cNvCxnSpPr>
            <a:cxnSpLocks/>
            <a:stCxn id="106" idx="2"/>
            <a:endCxn id="1000" idx="1"/>
          </p:cNvCxnSpPr>
          <p:nvPr/>
        </p:nvCxnSpPr>
        <p:spPr>
          <a:xfrm>
            <a:off x="2289169" y="5326157"/>
            <a:ext cx="1620812" cy="93541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Arrow Connector 480">
            <a:extLst>
              <a:ext uri="{FF2B5EF4-FFF2-40B4-BE49-F238E27FC236}">
                <a16:creationId xmlns:a16="http://schemas.microsoft.com/office/drawing/2014/main" id="{C9FF7F5E-2164-4DA4-8073-6AD8A1475237}"/>
              </a:ext>
            </a:extLst>
          </p:cNvPr>
          <p:cNvCxnSpPr>
            <a:endCxn id="1000" idx="1"/>
          </p:cNvCxnSpPr>
          <p:nvPr/>
        </p:nvCxnSpPr>
        <p:spPr>
          <a:xfrm>
            <a:off x="3484696" y="6261574"/>
            <a:ext cx="425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107891F4-F54E-4E3C-BAA5-08799326DE8F}"/>
              </a:ext>
            </a:extLst>
          </p:cNvPr>
          <p:cNvSpPr/>
          <p:nvPr/>
        </p:nvSpPr>
        <p:spPr>
          <a:xfrm>
            <a:off x="1864834" y="4969893"/>
            <a:ext cx="848669" cy="3562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Narwhal</a:t>
            </a:r>
            <a:r>
              <a:rPr lang="nb-NO" sz="1000" dirty="0"/>
              <a:t> </a:t>
            </a:r>
            <a:r>
              <a:rPr lang="nb-NO" sz="1000" dirty="0" err="1"/>
              <a:t>numbers</a:t>
            </a:r>
            <a:r>
              <a:rPr lang="nb-NO" sz="1000" dirty="0"/>
              <a:t> T1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36B70B-6C69-4E07-A477-EA2B1111D93A}"/>
              </a:ext>
            </a:extLst>
          </p:cNvPr>
          <p:cNvCxnSpPr>
            <a:stCxn id="232" idx="3"/>
            <a:endCxn id="106" idx="1"/>
          </p:cNvCxnSpPr>
          <p:nvPr/>
        </p:nvCxnSpPr>
        <p:spPr>
          <a:xfrm>
            <a:off x="1176803" y="5148025"/>
            <a:ext cx="688031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35E214-C275-4FD8-8E23-614FB176FE2A}"/>
              </a:ext>
            </a:extLst>
          </p:cNvPr>
          <p:cNvCxnSpPr>
            <a:stCxn id="210" idx="2"/>
            <a:endCxn id="106" idx="0"/>
          </p:cNvCxnSpPr>
          <p:nvPr/>
        </p:nvCxnSpPr>
        <p:spPr>
          <a:xfrm>
            <a:off x="1183309" y="4283458"/>
            <a:ext cx="1105860" cy="68643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5ED83A-A042-419F-BB6A-E460AD8AF687}"/>
              </a:ext>
            </a:extLst>
          </p:cNvPr>
          <p:cNvCxnSpPr>
            <a:stCxn id="228" idx="1"/>
            <a:endCxn id="106" idx="3"/>
          </p:cNvCxnSpPr>
          <p:nvPr/>
        </p:nvCxnSpPr>
        <p:spPr>
          <a:xfrm flipH="1">
            <a:off x="2713503" y="5144776"/>
            <a:ext cx="3302179" cy="324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9472980-3BCF-40AD-AAFD-EF554032187D}"/>
              </a:ext>
            </a:extLst>
          </p:cNvPr>
          <p:cNvCxnSpPr>
            <a:cxnSpLocks/>
            <a:stCxn id="230" idx="2"/>
            <a:endCxn id="210" idx="0"/>
          </p:cNvCxnSpPr>
          <p:nvPr/>
        </p:nvCxnSpPr>
        <p:spPr>
          <a:xfrm flipH="1">
            <a:off x="1183309" y="3049513"/>
            <a:ext cx="351896" cy="889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6AB98AB1-77B3-4011-93EA-6CD0DDBE8165}"/>
              </a:ext>
            </a:extLst>
          </p:cNvPr>
          <p:cNvSpPr/>
          <p:nvPr/>
        </p:nvSpPr>
        <p:spPr>
          <a:xfrm>
            <a:off x="337004" y="1530714"/>
            <a:ext cx="703791" cy="3900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 err="1"/>
              <a:t>Quota</a:t>
            </a:r>
            <a:r>
              <a:rPr lang="nb-NO" sz="1000" dirty="0"/>
              <a:t> </a:t>
            </a:r>
            <a:r>
              <a:rPr lang="nb-NO" sz="1000" dirty="0" err="1"/>
              <a:t>Narwhal</a:t>
            </a:r>
            <a:endParaRPr lang="nb-NO" sz="100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D20FB35-8B7B-4FED-A940-3CE0231308F4}"/>
              </a:ext>
            </a:extLst>
          </p:cNvPr>
          <p:cNvCxnSpPr>
            <a:stCxn id="124" idx="2"/>
            <a:endCxn id="210" idx="0"/>
          </p:cNvCxnSpPr>
          <p:nvPr/>
        </p:nvCxnSpPr>
        <p:spPr>
          <a:xfrm>
            <a:off x="688900" y="1920721"/>
            <a:ext cx="494409" cy="201849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0DE1349A-288F-4E1A-9CFA-ED18B3C19E22}"/>
              </a:ext>
            </a:extLst>
          </p:cNvPr>
          <p:cNvCxnSpPr>
            <a:cxnSpLocks/>
            <a:stCxn id="106" idx="2"/>
            <a:endCxn id="232" idx="2"/>
          </p:cNvCxnSpPr>
          <p:nvPr/>
        </p:nvCxnSpPr>
        <p:spPr>
          <a:xfrm rot="5400000">
            <a:off x="1520819" y="4557807"/>
            <a:ext cx="12700" cy="1536700"/>
          </a:xfrm>
          <a:prstGeom prst="bentConnector3">
            <a:avLst>
              <a:gd name="adj1" fmla="val 1800000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3CDE2D7-5C25-4567-9E1D-3AE2A943C0F7}"/>
              </a:ext>
            </a:extLst>
          </p:cNvPr>
          <p:cNvCxnSpPr>
            <a:cxnSpLocks/>
            <a:stCxn id="232" idx="0"/>
            <a:endCxn id="124" idx="2"/>
          </p:cNvCxnSpPr>
          <p:nvPr/>
        </p:nvCxnSpPr>
        <p:spPr>
          <a:xfrm flipH="1" flipV="1">
            <a:off x="688900" y="1920721"/>
            <a:ext cx="63569" cy="304917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F5EB46B8-E936-40ED-82F8-BECF6015EA10}"/>
              </a:ext>
            </a:extLst>
          </p:cNvPr>
          <p:cNvCxnSpPr>
            <a:stCxn id="346" idx="1"/>
            <a:endCxn id="124" idx="0"/>
          </p:cNvCxnSpPr>
          <p:nvPr/>
        </p:nvCxnSpPr>
        <p:spPr>
          <a:xfrm flipH="1">
            <a:off x="688900" y="623965"/>
            <a:ext cx="4549136" cy="90674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1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5223-8F07-483F-9FDF-FEAF9599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Activities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60218-0A61-4BD6-BCA1-FD94CE50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Construction of </a:t>
            </a:r>
            <a:r>
              <a:rPr lang="nb-NO" dirty="0" err="1"/>
              <a:t>the</a:t>
            </a:r>
            <a:r>
              <a:rPr lang="nb-NO" dirty="0"/>
              <a:t> BBN </a:t>
            </a:r>
            <a:r>
              <a:rPr lang="nb-NO" dirty="0" err="1"/>
              <a:t>model</a:t>
            </a:r>
            <a:r>
              <a:rPr lang="nb-NO" dirty="0"/>
              <a:t> for </a:t>
            </a:r>
            <a:r>
              <a:rPr lang="nb-NO" dirty="0" err="1"/>
              <a:t>inshore</a:t>
            </a:r>
            <a:r>
              <a:rPr lang="nb-NO" dirty="0"/>
              <a:t> </a:t>
            </a:r>
            <a:r>
              <a:rPr lang="nb-NO" dirty="0" err="1"/>
              <a:t>halibut</a:t>
            </a:r>
            <a:r>
              <a:rPr lang="nb-NO" dirty="0"/>
              <a:t> </a:t>
            </a:r>
            <a:r>
              <a:rPr lang="nb-NO" dirty="0" err="1"/>
              <a:t>fisheries</a:t>
            </a:r>
            <a:endParaRPr lang="nb-NO" dirty="0"/>
          </a:p>
          <a:p>
            <a:r>
              <a:rPr lang="nb-NO" dirty="0"/>
              <a:t>Stakeholder </a:t>
            </a:r>
            <a:r>
              <a:rPr lang="nb-NO" dirty="0" err="1"/>
              <a:t>interviews</a:t>
            </a:r>
            <a:r>
              <a:rPr lang="nb-NO" dirty="0"/>
              <a:t> &amp; data/</a:t>
            </a:r>
            <a:r>
              <a:rPr lang="nb-NO" dirty="0" err="1"/>
              <a:t>information</a:t>
            </a:r>
            <a:r>
              <a:rPr lang="nb-NO" dirty="0"/>
              <a:t> </a:t>
            </a:r>
            <a:r>
              <a:rPr lang="nb-NO" dirty="0" err="1"/>
              <a:t>solicitation</a:t>
            </a:r>
            <a:endParaRPr lang="nb-NO" dirty="0"/>
          </a:p>
          <a:p>
            <a:r>
              <a:rPr lang="nb-NO" dirty="0"/>
              <a:t>Development of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surBayes</a:t>
            </a:r>
            <a:r>
              <a:rPr lang="nb-NO" dirty="0"/>
              <a:t> app (</a:t>
            </a:r>
            <a:r>
              <a:rPr lang="nb-NO" dirty="0" err="1"/>
              <a:t>currently</a:t>
            </a:r>
            <a:r>
              <a:rPr lang="nb-NO" dirty="0"/>
              <a:t> under </a:t>
            </a:r>
            <a:r>
              <a:rPr lang="nb-NO" dirty="0" err="1"/>
              <a:t>internal</a:t>
            </a:r>
            <a:r>
              <a:rPr lang="nb-NO" dirty="0"/>
              <a:t> </a:t>
            </a:r>
            <a:r>
              <a:rPr lang="nb-NO" dirty="0" err="1"/>
              <a:t>review</a:t>
            </a:r>
            <a:r>
              <a:rPr lang="nb-NO" dirty="0"/>
              <a:t>)</a:t>
            </a:r>
          </a:p>
          <a:p>
            <a:r>
              <a:rPr lang="nb-NO" dirty="0"/>
              <a:t>Presentation &amp; </a:t>
            </a:r>
            <a:r>
              <a:rPr lang="nb-NO" dirty="0" err="1"/>
              <a:t>workhop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Greenland</a:t>
            </a:r>
            <a:r>
              <a:rPr lang="nb-NO" dirty="0"/>
              <a:t> Science </a:t>
            </a:r>
            <a:r>
              <a:rPr lang="nb-NO" dirty="0" err="1"/>
              <a:t>Week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Upcoming</a:t>
            </a:r>
            <a:r>
              <a:rPr lang="nb-NO" dirty="0"/>
              <a:t> </a:t>
            </a:r>
            <a:r>
              <a:rPr lang="nb-NO" dirty="0" err="1"/>
              <a:t>deliverable</a:t>
            </a:r>
            <a:r>
              <a:rPr lang="nb-NO" dirty="0"/>
              <a:t>: </a:t>
            </a:r>
            <a:r>
              <a:rPr lang="nb-NO" dirty="0" err="1"/>
              <a:t>Description</a:t>
            </a:r>
            <a:r>
              <a:rPr lang="nb-NO" dirty="0"/>
              <a:t> of </a:t>
            </a:r>
            <a:r>
              <a:rPr lang="nb-NO" dirty="0" err="1"/>
              <a:t>work</a:t>
            </a:r>
            <a:r>
              <a:rPr lang="nb-NO" dirty="0"/>
              <a:t> in </a:t>
            </a:r>
            <a:r>
              <a:rPr lang="nb-NO" dirty="0" err="1"/>
              <a:t>handbook</a:t>
            </a:r>
            <a:r>
              <a:rPr lang="nb-NO" dirty="0"/>
              <a:t> / hand-</a:t>
            </a:r>
            <a:r>
              <a:rPr lang="nb-NO" dirty="0" err="1"/>
              <a:t>outs</a:t>
            </a:r>
            <a:endParaRPr lang="nb-NO" dirty="0"/>
          </a:p>
          <a:p>
            <a:r>
              <a:rPr lang="nb-NO" dirty="0"/>
              <a:t>Research </a:t>
            </a:r>
            <a:r>
              <a:rPr lang="nb-NO" dirty="0" err="1"/>
              <a:t>school</a:t>
            </a:r>
            <a:r>
              <a:rPr lang="nb-NO" dirty="0"/>
              <a:t> </a:t>
            </a:r>
            <a:r>
              <a:rPr lang="nb-NO" dirty="0" err="1"/>
              <a:t>contribution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95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63B17D-36CF-4F98-9030-3D000A43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3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F7848-F409-4B6E-B925-5C4C2943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Filling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survey…</a:t>
            </a:r>
            <a:r>
              <a:rPr lang="nb-NO" dirty="0" err="1"/>
              <a:t>quickly</a:t>
            </a:r>
            <a:r>
              <a:rPr lang="nb-NO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F4181-7677-459B-A687-27EDB103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1" t="12355" r="33594" b="15240"/>
          <a:stretch/>
        </p:blipFill>
        <p:spPr>
          <a:xfrm>
            <a:off x="438150" y="1562100"/>
            <a:ext cx="4648200" cy="478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DEBAE9-CE7C-4CB1-A534-94FFCBA96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25" t="12211" r="33750" b="55625"/>
          <a:stretch/>
        </p:blipFill>
        <p:spPr>
          <a:xfrm>
            <a:off x="5086350" y="1562100"/>
            <a:ext cx="4648201" cy="21240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1C8518-2AF9-434F-AA0D-749EEF473705}"/>
              </a:ext>
            </a:extLst>
          </p:cNvPr>
          <p:cNvSpPr/>
          <p:nvPr/>
        </p:nvSpPr>
        <p:spPr>
          <a:xfrm>
            <a:off x="5196840" y="4082506"/>
            <a:ext cx="4197532" cy="800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Enter </a:t>
            </a:r>
            <a:r>
              <a:rPr lang="nb-NO" dirty="0" err="1">
                <a:solidFill>
                  <a:sysClr val="windowText" lastClr="000000"/>
                </a:solidFill>
              </a:rPr>
              <a:t>what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you</a:t>
            </a:r>
            <a:r>
              <a:rPr lang="nb-NO" dirty="0">
                <a:solidFill>
                  <a:sysClr val="windowText" lastClr="000000"/>
                </a:solidFill>
              </a:rPr>
              <a:t> «</a:t>
            </a:r>
            <a:r>
              <a:rPr lang="nb-NO" b="1" dirty="0" err="1">
                <a:solidFill>
                  <a:sysClr val="windowText" lastClr="000000"/>
                </a:solidFill>
              </a:rPr>
              <a:t>believe</a:t>
            </a:r>
            <a:r>
              <a:rPr lang="nb-NO" dirty="0">
                <a:solidFill>
                  <a:sysClr val="windowText" lastClr="000000"/>
                </a:solidFill>
              </a:rPr>
              <a:t>» is </a:t>
            </a:r>
            <a:r>
              <a:rPr lang="nb-NO" dirty="0" err="1">
                <a:solidFill>
                  <a:sysClr val="windowText" lastClr="000000"/>
                </a:solidFill>
              </a:rPr>
              <a:t>the</a:t>
            </a:r>
            <a:r>
              <a:rPr lang="nb-NO" dirty="0">
                <a:solidFill>
                  <a:sysClr val="windowText" lastClr="000000"/>
                </a:solidFill>
              </a:rPr>
              <a:t> best </a:t>
            </a:r>
            <a:r>
              <a:rPr lang="nb-NO" dirty="0" err="1">
                <a:solidFill>
                  <a:sysClr val="windowText" lastClr="000000"/>
                </a:solidFill>
              </a:rPr>
              <a:t>answer</a:t>
            </a:r>
            <a:r>
              <a:rPr lang="nb-NO" dirty="0">
                <a:solidFill>
                  <a:sysClr val="windowText" lastClr="000000"/>
                </a:solidFill>
              </a:rPr>
              <a:t> given </a:t>
            </a:r>
            <a:r>
              <a:rPr lang="nb-NO" dirty="0" err="1">
                <a:solidFill>
                  <a:sysClr val="windowText" lastClr="000000"/>
                </a:solidFill>
              </a:rPr>
              <a:t>the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conditions</a:t>
            </a:r>
            <a:r>
              <a:rPr lang="nb-NO" dirty="0">
                <a:solidFill>
                  <a:sysClr val="windowText" lastClr="000000"/>
                </a:solidFill>
              </a:rPr>
              <a:t> at </a:t>
            </a:r>
            <a:r>
              <a:rPr lang="nb-NO" dirty="0" err="1">
                <a:solidFill>
                  <a:sysClr val="windowText" lastClr="000000"/>
                </a:solidFill>
              </a:rPr>
              <a:t>the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top</a:t>
            </a:r>
            <a:r>
              <a:rPr lang="nb-NO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2BB530-80B7-4EDF-8F93-A59EDC7FEDF9}"/>
              </a:ext>
            </a:extLst>
          </p:cNvPr>
          <p:cNvSpPr/>
          <p:nvPr/>
        </p:nvSpPr>
        <p:spPr>
          <a:xfrm>
            <a:off x="5225144" y="5379402"/>
            <a:ext cx="4197532" cy="964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All </a:t>
            </a:r>
            <a:r>
              <a:rPr lang="nb-NO" dirty="0" err="1">
                <a:solidFill>
                  <a:sysClr val="windowText" lastClr="000000"/>
                </a:solidFill>
              </a:rPr>
              <a:t>other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aspects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may</a:t>
            </a:r>
            <a:r>
              <a:rPr lang="nb-NO" dirty="0">
                <a:solidFill>
                  <a:sysClr val="windowText" lastClr="000000"/>
                </a:solidFill>
              </a:rPr>
              <a:t> be </a:t>
            </a:r>
            <a:r>
              <a:rPr lang="nb-NO" dirty="0" err="1">
                <a:solidFill>
                  <a:sysClr val="windowText" lastClr="000000"/>
                </a:solidFill>
              </a:rPr>
              <a:t>considered</a:t>
            </a:r>
            <a:r>
              <a:rPr lang="nb-NO" dirty="0">
                <a:solidFill>
                  <a:sysClr val="windowText" lastClr="000000"/>
                </a:solidFill>
              </a:rPr>
              <a:t> to be </a:t>
            </a:r>
            <a:r>
              <a:rPr lang="nb-NO" dirty="0" err="1">
                <a:solidFill>
                  <a:sysClr val="windowText" lastClr="000000"/>
                </a:solidFill>
              </a:rPr>
              <a:t>able</a:t>
            </a:r>
            <a:r>
              <a:rPr lang="nb-NO" dirty="0">
                <a:solidFill>
                  <a:sysClr val="windowText" lastClr="000000"/>
                </a:solidFill>
              </a:rPr>
              <a:t> to </a:t>
            </a:r>
            <a:r>
              <a:rPr lang="nb-NO" dirty="0" err="1">
                <a:solidFill>
                  <a:sysClr val="windowText" lastClr="000000"/>
                </a:solidFill>
              </a:rPr>
              <a:t>vary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b="1" dirty="0" err="1">
                <a:solidFill>
                  <a:sysClr val="windowText" lastClr="000000"/>
                </a:solidFill>
              </a:rPr>
              <a:t>unlimitedly</a:t>
            </a:r>
            <a:r>
              <a:rPr lang="nb-NO" dirty="0">
                <a:solidFill>
                  <a:sysClr val="windowText" lastClr="000000"/>
                </a:solidFill>
              </a:rPr>
              <a:t>; </a:t>
            </a:r>
            <a:r>
              <a:rPr lang="nb-NO" dirty="0" err="1">
                <a:solidFill>
                  <a:sysClr val="windowText" lastClr="000000"/>
                </a:solidFill>
              </a:rPr>
              <a:t>there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are</a:t>
            </a:r>
            <a:r>
              <a:rPr lang="nb-NO" dirty="0">
                <a:solidFill>
                  <a:sysClr val="windowText" lastClr="000000"/>
                </a:solidFill>
              </a:rPr>
              <a:t> </a:t>
            </a:r>
            <a:r>
              <a:rPr lang="nb-NO" dirty="0" err="1">
                <a:solidFill>
                  <a:sysClr val="windowText" lastClr="000000"/>
                </a:solidFill>
              </a:rPr>
              <a:t>no</a:t>
            </a:r>
            <a:r>
              <a:rPr lang="nb-NO" dirty="0">
                <a:solidFill>
                  <a:sysClr val="windowText" lastClr="000000"/>
                </a:solidFill>
              </a:rPr>
              <a:t> inherent </a:t>
            </a:r>
            <a:r>
              <a:rPr lang="nb-NO" dirty="0" err="1">
                <a:solidFill>
                  <a:sysClr val="windowText" lastClr="000000"/>
                </a:solidFill>
              </a:rPr>
              <a:t>assumptions</a:t>
            </a:r>
            <a:r>
              <a:rPr lang="nb-NO" dirty="0">
                <a:solidFill>
                  <a:sysClr val="windowText" lastClr="000000"/>
                </a:solidFill>
              </a:rPr>
              <a:t>.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6BF2736-5589-4F48-BBA3-414FF23D3114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2333898" y="2360024"/>
            <a:ext cx="2862943" cy="2122805"/>
          </a:xfrm>
          <a:prstGeom prst="bentConnector3">
            <a:avLst>
              <a:gd name="adj1" fmla="val 3083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EA63C234-901D-45A4-AAD9-967727AD7A49}"/>
              </a:ext>
            </a:extLst>
          </p:cNvPr>
          <p:cNvCxnSpPr>
            <a:cxnSpLocks/>
            <a:stCxn id="8" idx="3"/>
          </p:cNvCxnSpPr>
          <p:nvPr/>
        </p:nvCxnSpPr>
        <p:spPr>
          <a:xfrm flipH="1" flipV="1">
            <a:off x="7750629" y="2360023"/>
            <a:ext cx="1643743" cy="2122805"/>
          </a:xfrm>
          <a:prstGeom prst="bentConnector4">
            <a:avLst>
              <a:gd name="adj1" fmla="val -13907"/>
              <a:gd name="adj2" fmla="val 10004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04D8D9E-B735-4E09-8743-C1EE9FB5D7CA}"/>
              </a:ext>
            </a:extLst>
          </p:cNvPr>
          <p:cNvSpPr/>
          <p:nvPr/>
        </p:nvSpPr>
        <p:spPr>
          <a:xfrm>
            <a:off x="548640" y="3544390"/>
            <a:ext cx="2124891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547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1148-C319-4E7E-9151-3926247E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Scenarios and </a:t>
            </a:r>
            <a:r>
              <a:rPr lang="nb-NO" dirty="0" err="1"/>
              <a:t>inference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65B2-5B17-4B63-AC74-0A581D4B7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Global </a:t>
            </a:r>
            <a:r>
              <a:rPr lang="nb-NO" dirty="0" err="1"/>
              <a:t>demands</a:t>
            </a:r>
            <a:r>
              <a:rPr lang="nb-NO" dirty="0"/>
              <a:t> (SDG 1, 10)</a:t>
            </a:r>
          </a:p>
          <a:p>
            <a:r>
              <a:rPr lang="nb-NO" dirty="0" err="1"/>
              <a:t>Climate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 (SDG 13, 14)</a:t>
            </a:r>
          </a:p>
          <a:p>
            <a:r>
              <a:rPr lang="nb-NO" dirty="0" err="1"/>
              <a:t>Regulated</a:t>
            </a:r>
            <a:r>
              <a:rPr lang="nb-NO" dirty="0"/>
              <a:t> </a:t>
            </a:r>
            <a:r>
              <a:rPr lang="nb-NO" dirty="0" err="1"/>
              <a:t>communities</a:t>
            </a:r>
            <a:r>
              <a:rPr lang="nb-NO" dirty="0"/>
              <a:t> (SDG 2, 12)</a:t>
            </a:r>
          </a:p>
          <a:p>
            <a:endParaRPr lang="nb-NO" dirty="0"/>
          </a:p>
        </p:txBody>
      </p:sp>
      <p:pic>
        <p:nvPicPr>
          <p:cNvPr id="4" name="Picture 8" descr="Sustainable Development Goals">
            <a:extLst>
              <a:ext uri="{FF2B5EF4-FFF2-40B4-BE49-F238E27FC236}">
                <a16:creationId xmlns:a16="http://schemas.microsoft.com/office/drawing/2014/main" id="{C223B479-76B5-4112-B537-CB3752D6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76" y="812578"/>
            <a:ext cx="4226024" cy="60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D61875-088A-4D94-8F07-41A66A1F0377}"/>
              </a:ext>
            </a:extLst>
          </p:cNvPr>
          <p:cNvSpPr/>
          <p:nvPr/>
        </p:nvSpPr>
        <p:spPr>
          <a:xfrm>
            <a:off x="8136978" y="1660208"/>
            <a:ext cx="902520" cy="89698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0973E-9C1E-4532-8237-EC9D2A3AFC54}"/>
              </a:ext>
            </a:extLst>
          </p:cNvPr>
          <p:cNvSpPr/>
          <p:nvPr/>
        </p:nvSpPr>
        <p:spPr>
          <a:xfrm>
            <a:off x="11154498" y="3745911"/>
            <a:ext cx="902520" cy="89698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B94C32-0B10-4A7D-8BDA-D5E4A9E517C9}"/>
              </a:ext>
            </a:extLst>
          </p:cNvPr>
          <p:cNvSpPr/>
          <p:nvPr/>
        </p:nvSpPr>
        <p:spPr>
          <a:xfrm>
            <a:off x="9155880" y="1664562"/>
            <a:ext cx="902520" cy="89698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A2852B-CCE2-40D4-85AC-206FF8E66E1E}"/>
              </a:ext>
            </a:extLst>
          </p:cNvPr>
          <p:cNvSpPr/>
          <p:nvPr/>
        </p:nvSpPr>
        <p:spPr>
          <a:xfrm>
            <a:off x="9155880" y="3745910"/>
            <a:ext cx="902520" cy="89698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40F227-681F-45A3-839A-86946B338019}"/>
              </a:ext>
            </a:extLst>
          </p:cNvPr>
          <p:cNvSpPr/>
          <p:nvPr/>
        </p:nvSpPr>
        <p:spPr>
          <a:xfrm>
            <a:off x="9155880" y="4777830"/>
            <a:ext cx="902520" cy="89698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9395E1-25AB-48C9-A1F1-7E39258B0B1C}"/>
              </a:ext>
            </a:extLst>
          </p:cNvPr>
          <p:cNvSpPr/>
          <p:nvPr/>
        </p:nvSpPr>
        <p:spPr>
          <a:xfrm>
            <a:off x="8136978" y="4779055"/>
            <a:ext cx="902520" cy="89698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D62264-1CBE-4192-9B3C-CCE6BAE54563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8588238" y="2557191"/>
            <a:ext cx="1018902" cy="11887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D39B1B-5D7D-40DE-9985-5E9FD2F95D52}"/>
              </a:ext>
            </a:extLst>
          </p:cNvPr>
          <p:cNvCxnSpPr>
            <a:stCxn id="8" idx="2"/>
            <a:endCxn id="7" idx="0"/>
          </p:cNvCxnSpPr>
          <p:nvPr/>
        </p:nvCxnSpPr>
        <p:spPr>
          <a:xfrm>
            <a:off x="9607140" y="2561545"/>
            <a:ext cx="1998618" cy="11843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358223-493A-4D99-8A5B-8BFD365BA131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 flipV="1">
            <a:off x="9039498" y="5226322"/>
            <a:ext cx="116382" cy="1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39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56822E-99D9-4D2D-B743-1DB563908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3" r="53917" b="2549"/>
          <a:stretch/>
        </p:blipFill>
        <p:spPr>
          <a:xfrm>
            <a:off x="365759" y="476729"/>
            <a:ext cx="5734675" cy="6056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390AC3-01B2-451A-BEF1-59A22B58E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43" r="53917" b="2549"/>
          <a:stretch/>
        </p:blipFill>
        <p:spPr>
          <a:xfrm>
            <a:off x="365759" y="476729"/>
            <a:ext cx="5734675" cy="6056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8F210A-DE07-4B58-8691-CA928A4EF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476730"/>
            <a:ext cx="4165600" cy="60561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79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565</Words>
  <Application>Microsoft Macintosh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Tracking social-ecological systems using Bayesian Belief Networks; a case study from inshore halibut fisheries in Greenland</vt:lpstr>
      <vt:lpstr>Background</vt:lpstr>
      <vt:lpstr>Rationale</vt:lpstr>
      <vt:lpstr>PowerPoint Presentation</vt:lpstr>
      <vt:lpstr>Activities</vt:lpstr>
      <vt:lpstr>PowerPoint Presentation</vt:lpstr>
      <vt:lpstr>Filling out the survey…quickly…</vt:lpstr>
      <vt:lpstr>Scenarios and inference</vt:lpstr>
      <vt:lpstr>PowerPoint Presentation</vt:lpstr>
      <vt:lpstr>Scenario switches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social-ecological systems using Bayesian Belief Networks; a case study from inshore halibut fisheries in Greenland</dc:title>
  <dc:creator>Roel May</dc:creator>
  <cp:lastModifiedBy>Stein Sandven</cp:lastModifiedBy>
  <cp:revision>9</cp:revision>
  <dcterms:created xsi:type="dcterms:W3CDTF">2021-09-20T08:46:10Z</dcterms:created>
  <dcterms:modified xsi:type="dcterms:W3CDTF">2022-01-14T13:14:05Z</dcterms:modified>
</cp:coreProperties>
</file>