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82" r:id="rId2"/>
    <p:sldId id="564" r:id="rId3"/>
    <p:sldId id="565" r:id="rId4"/>
    <p:sldId id="563" r:id="rId5"/>
    <p:sldId id="569" r:id="rId6"/>
    <p:sldId id="566" r:id="rId7"/>
    <p:sldId id="570" r:id="rId8"/>
    <p:sldId id="567" r:id="rId9"/>
    <p:sldId id="568" r:id="rId10"/>
    <p:sldId id="4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8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4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DCF3-4F8F-3B4A-AFF6-30C8C49FD8D6}" type="datetimeFigureOut">
              <a:rPr lang="da-DK" smtClean="0"/>
              <a:t>13.01.2022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589CA-AF37-3D48-A2C1-EBEAAF6F581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94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E83105-9863-BF4E-83A9-5D2B435BB7ED}" type="datetimeFigureOut">
              <a:rPr lang="en-US" smtClean="0"/>
              <a:t>1/13/22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hetwwNwSWcggpeAI4VKWTeSzVDJwA6sH/view" TargetMode="External"/><Relationship Id="rId2" Type="http://schemas.openxmlformats.org/officeDocument/2006/relationships/hyperlink" Target="https://www.heartsintheice.com/?lang=n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83193" y="1772945"/>
            <a:ext cx="3457303" cy="6096000"/>
          </a:xfrm>
          <a:noFill/>
          <a:ln>
            <a:noFill/>
          </a:ln>
        </p:spPr>
        <p:txBody>
          <a:bodyPr/>
          <a:lstStyle/>
          <a:p>
            <a:br>
              <a:rPr lang="en-US" sz="1200" dirty="0">
                <a:effectLst/>
              </a:rPr>
            </a:br>
            <a:br>
              <a:rPr lang="en-US" sz="1200" dirty="0">
                <a:effectLst/>
              </a:rPr>
            </a:br>
            <a:br>
              <a:rPr lang="en-US" sz="1200" dirty="0">
                <a:effectLst/>
              </a:rPr>
            </a:br>
            <a:br>
              <a:rPr lang="en-US" sz="1200" dirty="0">
                <a:effectLst/>
              </a:rPr>
            </a:br>
            <a:br>
              <a:rPr lang="en-US" sz="1200" dirty="0">
                <a:effectLst/>
              </a:rPr>
            </a:b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Svalbard:</a:t>
            </a:r>
            <a:br>
              <a:rPr lang="en-US" sz="2800" dirty="0">
                <a:effectLst/>
              </a:rPr>
            </a:br>
            <a:r>
              <a:rPr lang="nb-NO" sz="2800" dirty="0" err="1">
                <a:effectLst/>
              </a:rPr>
              <a:t>Community</a:t>
            </a:r>
            <a:r>
              <a:rPr lang="nb-NO" sz="2800" dirty="0">
                <a:effectLst/>
              </a:rPr>
              <a:t> </a:t>
            </a:r>
            <a:r>
              <a:rPr lang="nb-NO" sz="2800" dirty="0" err="1">
                <a:effectLst/>
              </a:rPr>
              <a:t>based</a:t>
            </a:r>
            <a:r>
              <a:rPr lang="nb-NO" sz="2800" dirty="0">
                <a:effectLst/>
              </a:rPr>
              <a:t> </a:t>
            </a:r>
            <a:r>
              <a:rPr lang="nb-NO" sz="2800" dirty="0" err="1">
                <a:effectLst/>
              </a:rPr>
              <a:t>monitoring</a:t>
            </a:r>
            <a:r>
              <a:rPr lang="nb-NO" sz="2800" dirty="0">
                <a:effectLst/>
              </a:rPr>
              <a:t> and </a:t>
            </a:r>
            <a:r>
              <a:rPr lang="nb-NO" sz="2800" dirty="0" err="1">
                <a:effectLst/>
              </a:rPr>
              <a:t>citizen</a:t>
            </a:r>
            <a:r>
              <a:rPr lang="nb-NO" sz="2800" dirty="0">
                <a:effectLst/>
              </a:rPr>
              <a:t> science: </a:t>
            </a:r>
            <a:r>
              <a:rPr lang="nb-NO" sz="2800" dirty="0" err="1">
                <a:effectLst/>
              </a:rPr>
              <a:t>collaboration</a:t>
            </a:r>
            <a:r>
              <a:rPr lang="nb-NO" sz="2800" dirty="0">
                <a:effectLst/>
              </a:rPr>
              <a:t> </a:t>
            </a:r>
            <a:r>
              <a:rPr lang="nb-NO" sz="2800" dirty="0" err="1">
                <a:effectLst/>
              </a:rPr>
              <a:t>with</a:t>
            </a:r>
            <a:r>
              <a:rPr lang="nb-NO" sz="2800" dirty="0">
                <a:effectLst/>
              </a:rPr>
              <a:t> </a:t>
            </a:r>
            <a:r>
              <a:rPr lang="nb-NO" sz="2800" dirty="0" err="1">
                <a:effectLst/>
              </a:rPr>
              <a:t>local</a:t>
            </a:r>
            <a:r>
              <a:rPr lang="nb-NO" sz="2800" dirty="0">
                <a:effectLst/>
              </a:rPr>
              <a:t> </a:t>
            </a:r>
            <a:r>
              <a:rPr lang="nb-NO" sz="2800" dirty="0" err="1">
                <a:effectLst/>
              </a:rPr>
              <a:t>communites</a:t>
            </a:r>
            <a:r>
              <a:rPr lang="nb-NO" sz="2800" dirty="0">
                <a:effectLst/>
              </a:rPr>
              <a:t> and </a:t>
            </a:r>
            <a:r>
              <a:rPr lang="nb-NO" sz="2800" dirty="0" err="1">
                <a:effectLst/>
              </a:rPr>
              <a:t>authorities</a:t>
            </a:r>
            <a:br>
              <a:rPr lang="nb-NO" sz="2800" dirty="0">
                <a:effectLst/>
              </a:rPr>
            </a:br>
            <a:r>
              <a:rPr lang="nb-NO" sz="2800" dirty="0" err="1">
                <a:effectLst/>
              </a:rPr>
              <a:t>Activities</a:t>
            </a:r>
            <a:r>
              <a:rPr lang="nb-NO" sz="2800" dirty="0">
                <a:effectLst/>
              </a:rPr>
              <a:t>: Fall 2021</a:t>
            </a:r>
            <a:br>
              <a:rPr lang="nb-NO" sz="2800" dirty="0">
                <a:effectLst/>
              </a:rPr>
            </a:br>
            <a:br>
              <a:rPr lang="nb-NO" sz="20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b-NO" sz="20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dirty="0">
                <a:effectLst/>
                <a:cs typeface="Calibri Light" panose="020F0302020204030204" pitchFamily="34" charset="0"/>
              </a:rPr>
              <a:t>CAPARDUS-Progress Meeting</a:t>
            </a:r>
            <a:br>
              <a:rPr lang="en-US" sz="1800" dirty="0">
                <a:effectLst/>
                <a:cs typeface="Calibri Light" panose="020F0302020204030204" pitchFamily="34" charset="0"/>
              </a:rPr>
            </a:br>
            <a:r>
              <a:rPr lang="en-US" sz="1800" dirty="0">
                <a:effectLst/>
                <a:cs typeface="Calibri Light" panose="020F0302020204030204" pitchFamily="34" charset="0"/>
              </a:rPr>
              <a:t>January 13 2022</a:t>
            </a:r>
            <a:br>
              <a:rPr lang="en-US" sz="1800" dirty="0">
                <a:effectLst/>
                <a:cs typeface="Calibri Light" panose="020F0302020204030204" pitchFamily="34" charset="0"/>
              </a:rPr>
            </a:br>
            <a:br>
              <a:rPr lang="en-US" sz="1800" dirty="0">
                <a:effectLst/>
                <a:cs typeface="Calibri Light" panose="020F0302020204030204" pitchFamily="34" charset="0"/>
              </a:rPr>
            </a:br>
            <a:br>
              <a:rPr lang="nb-NO" sz="1800" dirty="0">
                <a:effectLst/>
              </a:rPr>
            </a:br>
            <a:br>
              <a:rPr lang="nb-NO" sz="1800" dirty="0">
                <a:effectLst/>
              </a:rPr>
            </a:br>
            <a:r>
              <a:rPr lang="en-US" sz="1800" dirty="0">
                <a:cs typeface="Calibri Light" panose="020F0302020204030204" pitchFamily="34" charset="0"/>
              </a:rPr>
              <a:t>Lisbeth Iversen, NERSC, </a:t>
            </a:r>
            <a:br>
              <a:rPr lang="en-US" sz="1800" dirty="0">
                <a:cs typeface="Calibri Light" panose="020F0302020204030204" pitchFamily="34" charset="0"/>
              </a:rPr>
            </a:br>
            <a:r>
              <a:rPr lang="en-US" sz="1800" dirty="0">
                <a:cs typeface="Calibri Light" panose="020F0302020204030204" pitchFamily="34" charset="0"/>
              </a:rPr>
              <a:t>PhD candidate AHO</a:t>
            </a:r>
            <a:br>
              <a:rPr lang="en-US" sz="1800" dirty="0">
                <a:effectLst/>
                <a:cs typeface="Calibri Light" panose="020F0302020204030204" pitchFamily="34" charset="0"/>
              </a:rPr>
            </a:br>
            <a:br>
              <a:rPr lang="nb-NO" dirty="0">
                <a:effectLst/>
              </a:rPr>
            </a:br>
            <a:b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</a:t>
            </a:r>
            <a:endParaRPr lang="en-US" sz="2000" dirty="0">
              <a:solidFill>
                <a:srgbClr val="FF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91988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460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899" y="2232661"/>
            <a:ext cx="8511124" cy="176775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/>
              <a:t>Thank you </a:t>
            </a:r>
            <a:r>
              <a:rPr lang="pt-PT" sz="3200"/>
              <a:t>for your attention</a:t>
            </a:r>
            <a:r>
              <a:rPr lang="pt-PT" sz="3200" dirty="0"/>
              <a:t>!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313899" y="169334"/>
            <a:ext cx="8511124" cy="1767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85237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" y="474345"/>
            <a:ext cx="83558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ktangel 2"/>
          <p:cNvSpPr/>
          <p:nvPr/>
        </p:nvSpPr>
        <p:spPr>
          <a:xfrm>
            <a:off x="314761" y="136237"/>
            <a:ext cx="416797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September 13</a:t>
            </a:r>
            <a:r>
              <a:rPr lang="nb-NO" dirty="0"/>
              <a:t>. Meeting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local</a:t>
            </a:r>
            <a:r>
              <a:rPr lang="nb-NO" dirty="0"/>
              <a:t> stakeholders/ SSSI </a:t>
            </a:r>
            <a:r>
              <a:rPr lang="nb-NO" dirty="0" err="1"/>
              <a:t>network</a:t>
            </a:r>
            <a:r>
              <a:rPr lang="nb-NO" dirty="0"/>
              <a:t> in Longyearbyen </a:t>
            </a:r>
          </a:p>
          <a:p>
            <a:endParaRPr lang="en-US" sz="1600" b="1" dirty="0"/>
          </a:p>
          <a:p>
            <a:pPr fontAlgn="base"/>
            <a:r>
              <a:rPr lang="nb-NO" b="1" dirty="0"/>
              <a:t>September 14.</a:t>
            </a:r>
            <a:r>
              <a:rPr lang="nb-NO" dirty="0"/>
              <a:t> </a:t>
            </a:r>
            <a:r>
              <a:rPr lang="nb-NO" dirty="0" err="1"/>
              <a:t>Invited</a:t>
            </a:r>
            <a:r>
              <a:rPr lang="nb-NO" dirty="0"/>
              <a:t> to </a:t>
            </a:r>
            <a:r>
              <a:rPr lang="nb-NO" dirty="0" err="1"/>
              <a:t>participate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baptism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Hurtigruten </a:t>
            </a:r>
            <a:r>
              <a:rPr lang="nb-NO" dirty="0" err="1"/>
              <a:t>Expeditions</a:t>
            </a:r>
            <a:r>
              <a:rPr lang="nb-NO" dirty="0"/>
              <a:t>' hybrid-</a:t>
            </a:r>
            <a:r>
              <a:rPr lang="nb-NO" dirty="0" err="1"/>
              <a:t>powered</a:t>
            </a:r>
            <a:r>
              <a:rPr lang="nb-NO" dirty="0"/>
              <a:t> </a:t>
            </a:r>
            <a:r>
              <a:rPr lang="nb-NO" dirty="0" err="1"/>
              <a:t>expedition</a:t>
            </a:r>
            <a:r>
              <a:rPr lang="nb-NO" dirty="0"/>
              <a:t> </a:t>
            </a:r>
            <a:r>
              <a:rPr lang="nb-NO" dirty="0" err="1"/>
              <a:t>ship</a:t>
            </a:r>
            <a:r>
              <a:rPr lang="nb-NO" dirty="0"/>
              <a:t> MS Fridtjof Nansen in Longyearbyen. Hurtigruten has </a:t>
            </a:r>
            <a:r>
              <a:rPr lang="nb-NO" dirty="0" err="1"/>
              <a:t>installed</a:t>
            </a:r>
            <a:r>
              <a:rPr lang="nb-NO" dirty="0"/>
              <a:t> a </a:t>
            </a:r>
            <a:r>
              <a:rPr lang="nb-NO" dirty="0" err="1"/>
              <a:t>unique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facility</a:t>
            </a:r>
            <a:r>
              <a:rPr lang="nb-NO" dirty="0"/>
              <a:t>, and is planning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connecting</a:t>
            </a:r>
            <a:r>
              <a:rPr lang="nb-NO" dirty="0"/>
              <a:t> up to 70 scientists to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activity</a:t>
            </a:r>
            <a:r>
              <a:rPr lang="nb-NO" dirty="0"/>
              <a:t>. </a:t>
            </a:r>
            <a:r>
              <a:rPr lang="nb-NO" dirty="0" err="1"/>
              <a:t>Scitizen</a:t>
            </a:r>
            <a:r>
              <a:rPr lang="nb-NO" dirty="0"/>
              <a:t> Science programs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important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. </a:t>
            </a:r>
          </a:p>
          <a:p>
            <a:pPr fontAlgn="base"/>
            <a:endParaRPr lang="nb-NO" dirty="0"/>
          </a:p>
          <a:p>
            <a:pPr fontAlgn="base"/>
            <a:r>
              <a:rPr lang="nb-NO" dirty="0"/>
              <a:t>I </a:t>
            </a:r>
            <a:r>
              <a:rPr lang="nb-NO" dirty="0" err="1"/>
              <a:t>was</a:t>
            </a:r>
            <a:r>
              <a:rPr lang="nb-NO" dirty="0"/>
              <a:t> </a:t>
            </a:r>
            <a:r>
              <a:rPr lang="nb-NO" dirty="0" err="1"/>
              <a:t>invited</a:t>
            </a:r>
            <a:r>
              <a:rPr lang="nb-NO" dirty="0"/>
              <a:t> to </a:t>
            </a:r>
            <a:r>
              <a:rPr lang="nb-NO" dirty="0" err="1"/>
              <a:t>participate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 formal </a:t>
            </a:r>
            <a:r>
              <a:rPr lang="nb-NO" dirty="0" err="1"/>
              <a:t>event</a:t>
            </a:r>
            <a:r>
              <a:rPr lang="nb-NO" dirty="0"/>
              <a:t> as </a:t>
            </a:r>
            <a:r>
              <a:rPr lang="nb-NO" dirty="0" err="1"/>
              <a:t>well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dinner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Funktionærmessen</a:t>
            </a:r>
            <a:r>
              <a:rPr lang="nb-NO" dirty="0"/>
              <a:t> restaurant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ceremony</a:t>
            </a:r>
            <a:r>
              <a:rPr lang="nb-NO" dirty="0"/>
              <a:t>. Hurtigruten Svalbard, </a:t>
            </a:r>
            <a:r>
              <a:rPr lang="nb-NO" dirty="0" err="1"/>
              <a:t>together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rest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Hurtigruten </a:t>
            </a:r>
            <a:r>
              <a:rPr lang="nb-NO" dirty="0" err="1"/>
              <a:t>group</a:t>
            </a:r>
            <a:r>
              <a:rPr lang="nb-NO" dirty="0"/>
              <a:t>, </a:t>
            </a:r>
            <a:r>
              <a:rPr lang="nb-NO" dirty="0" err="1"/>
              <a:t>hosted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event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marked a double 125th </a:t>
            </a:r>
            <a:r>
              <a:rPr lang="nb-NO" dirty="0" err="1"/>
              <a:t>anniversary</a:t>
            </a:r>
            <a:r>
              <a:rPr lang="nb-NO" dirty="0"/>
              <a:t>.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networking</a:t>
            </a:r>
            <a:r>
              <a:rPr lang="nb-NO" dirty="0"/>
              <a:t> arena. </a:t>
            </a:r>
          </a:p>
          <a:p>
            <a:endParaRPr lang="en-US" sz="1600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97" y="276431"/>
            <a:ext cx="4328029" cy="299272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97" y="3467071"/>
            <a:ext cx="2179783" cy="299838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03982" y="3948713"/>
            <a:ext cx="2998385" cy="20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451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" y="474345"/>
            <a:ext cx="83558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ktangel 2"/>
          <p:cNvSpPr/>
          <p:nvPr/>
        </p:nvSpPr>
        <p:spPr>
          <a:xfrm>
            <a:off x="416361" y="240804"/>
            <a:ext cx="39709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2400" b="1" dirty="0"/>
              <a:t>September 15</a:t>
            </a:r>
            <a:r>
              <a:rPr lang="nb-NO" sz="2400" dirty="0"/>
              <a:t>. </a:t>
            </a:r>
            <a:r>
              <a:rPr lang="nb-NO" sz="2400" dirty="0" err="1"/>
              <a:t>Community</a:t>
            </a:r>
            <a:r>
              <a:rPr lang="nb-NO" sz="2400" dirty="0"/>
              <a:t> Science Panel in Longyearbyen. The first time </a:t>
            </a:r>
            <a:r>
              <a:rPr lang="nb-NO" sz="2400" dirty="0" err="1"/>
              <a:t>such</a:t>
            </a:r>
            <a:r>
              <a:rPr lang="nb-NO" sz="2400" dirty="0"/>
              <a:t> an </a:t>
            </a:r>
            <a:r>
              <a:rPr lang="nb-NO" sz="2400" dirty="0" err="1"/>
              <a:t>event</a:t>
            </a:r>
            <a:r>
              <a:rPr lang="nb-NO" sz="2400" dirty="0"/>
              <a:t> </a:t>
            </a:r>
            <a:r>
              <a:rPr lang="nb-NO" sz="2400" dirty="0" err="1"/>
              <a:t>was</a:t>
            </a:r>
            <a:r>
              <a:rPr lang="nb-NO" sz="2400" dirty="0"/>
              <a:t> taking place </a:t>
            </a:r>
            <a:r>
              <a:rPr lang="nb-NO" sz="2400" dirty="0" err="1"/>
              <a:t>here</a:t>
            </a:r>
            <a:r>
              <a:rPr lang="nb-NO" sz="2400" dirty="0"/>
              <a:t>. This </a:t>
            </a:r>
            <a:r>
              <a:rPr lang="nb-NO" sz="2400" dirty="0" err="1"/>
              <a:t>was</a:t>
            </a:r>
            <a:r>
              <a:rPr lang="nb-NO" sz="2400" dirty="0"/>
              <a:t> an </a:t>
            </a:r>
            <a:r>
              <a:rPr lang="nb-NO" sz="2400" dirty="0" err="1"/>
              <a:t>initiative</a:t>
            </a:r>
            <a:r>
              <a:rPr lang="nb-NO" sz="2400" dirty="0"/>
              <a:t> by Hilde </a:t>
            </a:r>
            <a:r>
              <a:rPr lang="nb-NO" sz="2400" dirty="0" err="1"/>
              <a:t>Fålun</a:t>
            </a:r>
            <a:r>
              <a:rPr lang="nb-NO" sz="2400" dirty="0"/>
              <a:t> Strøm and Sunniva </a:t>
            </a:r>
            <a:r>
              <a:rPr lang="nb-NO" sz="2400" dirty="0" err="1"/>
              <a:t>Sorby</a:t>
            </a:r>
            <a:r>
              <a:rPr lang="nb-NO" sz="2400" dirty="0"/>
              <a:t>, partners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citizen</a:t>
            </a:r>
            <a:r>
              <a:rPr lang="nb-NO" sz="2400" dirty="0"/>
              <a:t> science </a:t>
            </a:r>
            <a:r>
              <a:rPr lang="nb-NO" sz="2400" dirty="0" err="1"/>
              <a:t>project</a:t>
            </a:r>
            <a:r>
              <a:rPr lang="nb-NO" sz="2400" dirty="0"/>
              <a:t> Hearts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ice</a:t>
            </a:r>
            <a:r>
              <a:rPr lang="nb-NO" sz="2400" dirty="0"/>
              <a:t>:</a:t>
            </a:r>
            <a:r>
              <a:rPr lang="nb-NO" sz="2400" b="1" dirty="0"/>
              <a:t> </a:t>
            </a:r>
            <a:endParaRPr lang="nb-NO" sz="2400" dirty="0"/>
          </a:p>
          <a:p>
            <a:pPr fontAlgn="base"/>
            <a:r>
              <a:rPr lang="nb-NO" sz="2400" u="sng" dirty="0">
                <a:hlinkClick r:id="rId2"/>
              </a:rPr>
              <a:t>https://www.heartsintheice.com/?lang=no</a:t>
            </a:r>
            <a:r>
              <a:rPr lang="nb-NO" sz="2400" dirty="0"/>
              <a:t> </a:t>
            </a:r>
          </a:p>
          <a:p>
            <a:pPr fontAlgn="base"/>
            <a:r>
              <a:rPr lang="nb-NO" sz="2400" dirty="0"/>
              <a:t>Here is </a:t>
            </a:r>
            <a:r>
              <a:rPr lang="nb-NO" sz="2400" dirty="0" err="1"/>
              <a:t>the</a:t>
            </a:r>
            <a:r>
              <a:rPr lang="nb-NO" sz="2400" dirty="0"/>
              <a:t> link to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event</a:t>
            </a:r>
            <a:r>
              <a:rPr lang="nb-NO" sz="2400" dirty="0"/>
              <a:t> I </a:t>
            </a:r>
            <a:r>
              <a:rPr lang="nb-NO" sz="2400" dirty="0" err="1"/>
              <a:t>was</a:t>
            </a:r>
            <a:r>
              <a:rPr lang="nb-NO" sz="2400" dirty="0"/>
              <a:t> </a:t>
            </a:r>
            <a:r>
              <a:rPr lang="nb-NO" sz="2400" dirty="0" err="1"/>
              <a:t>invited</a:t>
            </a:r>
            <a:r>
              <a:rPr lang="nb-NO" sz="2400" dirty="0"/>
              <a:t> to moderate </a:t>
            </a:r>
          </a:p>
          <a:p>
            <a:pPr fontAlgn="base"/>
            <a:r>
              <a:rPr lang="nb-NO" sz="2400" u="sng" dirty="0">
                <a:hlinkClick r:id="rId3"/>
              </a:rPr>
              <a:t>https://drive.google.com/file/d/1hetwwNwSWcggpeAI4VKWTeSzVDJwA6sH/view</a:t>
            </a:r>
            <a:r>
              <a:rPr lang="nb-NO" sz="2400" b="1" dirty="0"/>
              <a:t> </a:t>
            </a:r>
            <a:endParaRPr lang="nb-NO" sz="2400" dirty="0"/>
          </a:p>
          <a:p>
            <a:endParaRPr lang="en-US" sz="16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834" y="3549402"/>
            <a:ext cx="4284948" cy="285139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834" y="354273"/>
            <a:ext cx="4161840" cy="29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291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" y="474345"/>
            <a:ext cx="83558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ktangel 2"/>
          <p:cNvSpPr/>
          <p:nvPr/>
        </p:nvSpPr>
        <p:spPr>
          <a:xfrm>
            <a:off x="496388" y="293255"/>
            <a:ext cx="33963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CAPARDUS; </a:t>
            </a:r>
          </a:p>
          <a:p>
            <a:endParaRPr lang="en-US" dirty="0"/>
          </a:p>
          <a:p>
            <a:r>
              <a:rPr lang="en-US" sz="1600" dirty="0"/>
              <a:t>Case Longyearbyen and </a:t>
            </a:r>
            <a:r>
              <a:rPr lang="en-US" sz="1600" dirty="0" err="1"/>
              <a:t>Adventsdalen</a:t>
            </a:r>
            <a:endParaRPr lang="en-US" sz="1600" dirty="0"/>
          </a:p>
          <a:p>
            <a:r>
              <a:rPr lang="en-US" sz="1600" dirty="0"/>
              <a:t>Collaboration with the local council and the inhabitants on capacity building-Peoples walk and workshops- Spring 2022 </a:t>
            </a:r>
          </a:p>
          <a:p>
            <a:r>
              <a:rPr lang="en-US" sz="1600" dirty="0"/>
              <a:t>The Governor has started working on a protection plan for </a:t>
            </a:r>
            <a:r>
              <a:rPr lang="en-US" sz="1600" dirty="0" err="1"/>
              <a:t>Adventsdalen</a:t>
            </a:r>
            <a:r>
              <a:rPr lang="en-US" sz="1600" dirty="0"/>
              <a:t>, an area that is used by the local community and the tourist industry. </a:t>
            </a:r>
          </a:p>
          <a:p>
            <a:endParaRPr lang="en-US" sz="1600" dirty="0"/>
          </a:p>
          <a:p>
            <a:r>
              <a:rPr lang="en-US" sz="1600" dirty="0"/>
              <a:t>Participation and </a:t>
            </a:r>
            <a:r>
              <a:rPr lang="en-US" sz="1600" dirty="0" err="1"/>
              <a:t>cocreation</a:t>
            </a:r>
            <a:r>
              <a:rPr lang="en-US" sz="1600" dirty="0"/>
              <a:t> on mapping areas of public interest, worries, identifying need for knowledge and data for decision-making are areas of collaboration.</a:t>
            </a:r>
          </a:p>
          <a:p>
            <a:endParaRPr lang="en-US" sz="1600" dirty="0"/>
          </a:p>
          <a:p>
            <a:r>
              <a:rPr lang="en-US" sz="1600" b="1" dirty="0"/>
              <a:t>Cultural heritage should be one of the important topics to address!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32" y="331305"/>
            <a:ext cx="4508047" cy="299354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732" y="3553097"/>
            <a:ext cx="4571999" cy="28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3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" y="474345"/>
            <a:ext cx="83558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ktangel 2"/>
          <p:cNvSpPr/>
          <p:nvPr/>
        </p:nvSpPr>
        <p:spPr>
          <a:xfrm>
            <a:off x="314761" y="136237"/>
            <a:ext cx="416797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nb-NO" b="1" dirty="0"/>
          </a:p>
          <a:p>
            <a:pPr fontAlgn="base"/>
            <a:endParaRPr lang="nb-NO" b="1" dirty="0"/>
          </a:p>
          <a:p>
            <a:pPr fontAlgn="base"/>
            <a:r>
              <a:rPr lang="nb-NO" b="1" dirty="0" err="1"/>
              <a:t>October</a:t>
            </a:r>
            <a:r>
              <a:rPr lang="nb-NO" b="1" dirty="0"/>
              <a:t> 29-31 </a:t>
            </a:r>
            <a:endParaRPr lang="nb-NO" dirty="0"/>
          </a:p>
          <a:p>
            <a:pPr fontAlgn="base"/>
            <a:r>
              <a:rPr lang="nb-NO" dirty="0" err="1"/>
              <a:t>Leading</a:t>
            </a:r>
            <a:r>
              <a:rPr lang="nb-NO" dirty="0"/>
              <a:t> a workshop in Longyearbyen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invited</a:t>
            </a:r>
            <a:r>
              <a:rPr lang="nb-NO" dirty="0"/>
              <a:t> </a:t>
            </a:r>
            <a:r>
              <a:rPr lang="nb-NO" dirty="0" err="1"/>
              <a:t>researchers</a:t>
            </a:r>
            <a:r>
              <a:rPr lang="nb-NO" dirty="0"/>
              <a:t>, </a:t>
            </a:r>
            <a:r>
              <a:rPr lang="nb-NO" dirty="0" err="1"/>
              <a:t>members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SSSI and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outreach</a:t>
            </a:r>
            <a:r>
              <a:rPr lang="nb-NO" dirty="0"/>
              <a:t> </a:t>
            </a:r>
            <a:r>
              <a:rPr lang="nb-NO" dirty="0" err="1"/>
              <a:t>activities</a:t>
            </a:r>
            <a:r>
              <a:rPr lang="nb-NO" dirty="0"/>
              <a:t>. </a:t>
            </a:r>
            <a:r>
              <a:rPr lang="nb-NO" dirty="0" err="1"/>
              <a:t>Funded</a:t>
            </a:r>
            <a:r>
              <a:rPr lang="nb-NO" dirty="0"/>
              <a:t> by Svalbard Strategic Grant.  </a:t>
            </a:r>
          </a:p>
          <a:p>
            <a:pPr fontAlgn="base"/>
            <a:endParaRPr lang="nb-NO" dirty="0"/>
          </a:p>
          <a:p>
            <a:pPr fontAlgn="base"/>
            <a:endParaRPr lang="nb-NO" dirty="0"/>
          </a:p>
          <a:p>
            <a:pPr fontAlgn="base"/>
            <a:endParaRPr lang="nb-NO" dirty="0"/>
          </a:p>
          <a:p>
            <a:pPr fontAlgn="base"/>
            <a:endParaRPr lang="nb-NO" dirty="0"/>
          </a:p>
          <a:p>
            <a:pPr fontAlgn="base"/>
            <a:r>
              <a:rPr lang="nb-NO" dirty="0" err="1"/>
              <a:t>Saturday</a:t>
            </a:r>
            <a:r>
              <a:rPr lang="nb-NO" dirty="0"/>
              <a:t> </a:t>
            </a:r>
            <a:r>
              <a:rPr lang="nb-NO" dirty="0" err="1"/>
              <a:t>October</a:t>
            </a:r>
            <a:r>
              <a:rPr lang="nb-NO" dirty="0"/>
              <a:t> 30  </a:t>
            </a:r>
          </a:p>
          <a:p>
            <a:pPr fontAlgn="base"/>
            <a:r>
              <a:rPr lang="nb-NO" dirty="0" err="1"/>
              <a:t>Dissemination</a:t>
            </a:r>
            <a:r>
              <a:rPr lang="nb-NO" dirty="0"/>
              <a:t> </a:t>
            </a:r>
            <a:r>
              <a:rPr lang="nb-NO" dirty="0" err="1"/>
              <a:t>Event</a:t>
            </a:r>
            <a:r>
              <a:rPr lang="nb-NO" dirty="0"/>
              <a:t> I - “</a:t>
            </a:r>
            <a:r>
              <a:rPr lang="nb-NO" dirty="0" err="1"/>
              <a:t>Living</a:t>
            </a:r>
            <a:r>
              <a:rPr lang="nb-NO" dirty="0"/>
              <a:t> </a:t>
            </a:r>
            <a:r>
              <a:rPr lang="nb-NO" dirty="0" err="1"/>
              <a:t>library</a:t>
            </a:r>
            <a:r>
              <a:rPr lang="nb-NO" dirty="0"/>
              <a:t>”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coffee</a:t>
            </a:r>
            <a:r>
              <a:rPr lang="nb-NO" dirty="0"/>
              <a:t> and </a:t>
            </a:r>
            <a:r>
              <a:rPr lang="nb-NO" dirty="0" err="1"/>
              <a:t>mingling</a:t>
            </a:r>
            <a:r>
              <a:rPr lang="nb-NO" dirty="0"/>
              <a:t> - Research </a:t>
            </a:r>
            <a:r>
              <a:rPr lang="nb-NO" dirty="0" err="1"/>
              <a:t>needs</a:t>
            </a:r>
            <a:r>
              <a:rPr lang="nb-NO" dirty="0"/>
              <a:t> and </a:t>
            </a:r>
            <a:r>
              <a:rPr lang="nb-NO" dirty="0" err="1"/>
              <a:t>topics</a:t>
            </a:r>
            <a:r>
              <a:rPr lang="nb-NO" dirty="0"/>
              <a:t> - co-</a:t>
            </a:r>
            <a:r>
              <a:rPr lang="nb-NO" dirty="0" err="1"/>
              <a:t>creation</a:t>
            </a:r>
            <a:r>
              <a:rPr lang="nb-NO" dirty="0"/>
              <a:t> lab - Poster </a:t>
            </a:r>
            <a:r>
              <a:rPr lang="nb-NO" dirty="0" err="1"/>
              <a:t>exhibition</a:t>
            </a:r>
            <a:r>
              <a:rPr lang="nb-NO" dirty="0"/>
              <a:t> - Paper </a:t>
            </a:r>
            <a:r>
              <a:rPr lang="nb-NO" dirty="0" err="1"/>
              <a:t>peep</a:t>
            </a:r>
            <a:r>
              <a:rPr lang="nb-NO" dirty="0"/>
              <a:t> show. </a:t>
            </a:r>
          </a:p>
          <a:p>
            <a:pPr fontAlgn="base"/>
            <a:r>
              <a:rPr lang="nb-NO" dirty="0"/>
              <a:t>18:00 - 20:00 Longyearbyen Folkebibliotek </a:t>
            </a:r>
          </a:p>
          <a:p>
            <a:pPr fontAlgn="base"/>
            <a:r>
              <a:rPr lang="nb-NO" dirty="0"/>
              <a:t> </a:t>
            </a:r>
          </a:p>
          <a:p>
            <a:pPr fontAlgn="base"/>
            <a:r>
              <a:rPr lang="nb-NO" dirty="0" err="1"/>
              <a:t>Dissemination</a:t>
            </a:r>
            <a:r>
              <a:rPr lang="nb-NO" dirty="0"/>
              <a:t> </a:t>
            </a:r>
            <a:r>
              <a:rPr lang="nb-NO" dirty="0" err="1"/>
              <a:t>Event</a:t>
            </a:r>
            <a:r>
              <a:rPr lang="nb-NO" dirty="0"/>
              <a:t> II - Panel </a:t>
            </a:r>
            <a:r>
              <a:rPr lang="nb-NO" dirty="0" err="1"/>
              <a:t>discussion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Line N. </a:t>
            </a:r>
            <a:r>
              <a:rPr lang="nb-NO" dirty="0" err="1"/>
              <a:t>Ylvisåker</a:t>
            </a:r>
            <a:r>
              <a:rPr lang="nb-NO" dirty="0"/>
              <a:t> I </a:t>
            </a:r>
            <a:r>
              <a:rPr lang="nb-NO" dirty="0" err="1"/>
              <a:t>participated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panel. </a:t>
            </a:r>
          </a:p>
          <a:p>
            <a:endParaRPr lang="en-US" sz="16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347" y="330159"/>
            <a:ext cx="4488872" cy="287485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98" y="3543126"/>
            <a:ext cx="4384170" cy="29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19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" y="474345"/>
            <a:ext cx="83558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39618" y="1431637"/>
            <a:ext cx="6096000" cy="399472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63" y="381000"/>
            <a:ext cx="4254929" cy="294409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11961" y="3418436"/>
            <a:ext cx="4254929" cy="30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238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" y="474345"/>
            <a:ext cx="83558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ktangel 2"/>
          <p:cNvSpPr/>
          <p:nvPr/>
        </p:nvSpPr>
        <p:spPr>
          <a:xfrm>
            <a:off x="434834" y="251533"/>
            <a:ext cx="34998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2400" b="1" dirty="0"/>
              <a:t>November 2-3 </a:t>
            </a:r>
            <a:endParaRPr lang="nb-NO" sz="2400" dirty="0"/>
          </a:p>
          <a:p>
            <a:pPr fontAlgn="base"/>
            <a:r>
              <a:rPr lang="nb-NO" sz="2400" dirty="0" err="1"/>
              <a:t>Participation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presentations</a:t>
            </a:r>
            <a:r>
              <a:rPr lang="nb-NO" sz="2400" dirty="0"/>
              <a:t>, and poster by </a:t>
            </a:r>
            <a:r>
              <a:rPr lang="nb-NO" sz="2400" dirty="0" err="1"/>
              <a:t>the</a:t>
            </a:r>
            <a:r>
              <a:rPr lang="nb-NO" sz="2400" dirty="0"/>
              <a:t> SSSI </a:t>
            </a:r>
            <a:r>
              <a:rPr lang="nb-NO" sz="2400" dirty="0" err="1"/>
              <a:t>group</a:t>
            </a:r>
            <a:r>
              <a:rPr lang="nb-NO" sz="2400" dirty="0"/>
              <a:t> and </a:t>
            </a:r>
            <a:r>
              <a:rPr lang="nb-NO" sz="2400" dirty="0" err="1"/>
              <a:t>individually</a:t>
            </a:r>
            <a:r>
              <a:rPr lang="nb-NO" sz="2400" dirty="0"/>
              <a:t>, at Svalbard Science Conference in Oslo. </a:t>
            </a:r>
          </a:p>
          <a:p>
            <a:endParaRPr lang="en-US" sz="16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54" y="3608540"/>
            <a:ext cx="2429310" cy="29777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118" y="251533"/>
            <a:ext cx="2420072" cy="305030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730" y="251533"/>
            <a:ext cx="2470978" cy="305030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8118" y="3995731"/>
            <a:ext cx="2956427" cy="22461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437" y="3629891"/>
            <a:ext cx="3187272" cy="29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2046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" y="474345"/>
            <a:ext cx="83558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ktangel 2"/>
          <p:cNvSpPr/>
          <p:nvPr/>
        </p:nvSpPr>
        <p:spPr>
          <a:xfrm>
            <a:off x="461818" y="-94673"/>
            <a:ext cx="4167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dirty="0"/>
              <a:t> </a:t>
            </a:r>
          </a:p>
          <a:p>
            <a:pPr fontAlgn="base"/>
            <a:r>
              <a:rPr lang="nb-NO" b="1" dirty="0"/>
              <a:t>November 4 </a:t>
            </a:r>
            <a:endParaRPr lang="nb-NO" dirty="0"/>
          </a:p>
          <a:p>
            <a:pPr fontAlgn="base"/>
            <a:r>
              <a:rPr lang="nb-NO" dirty="0"/>
              <a:t>Side </a:t>
            </a:r>
            <a:r>
              <a:rPr lang="nb-NO" dirty="0" err="1"/>
              <a:t>meeting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SSC, </a:t>
            </a:r>
            <a:r>
              <a:rPr lang="nb-NO" dirty="0" err="1"/>
              <a:t>hosted</a:t>
            </a:r>
            <a:r>
              <a:rPr lang="nb-NO" dirty="0"/>
              <a:t> by </a:t>
            </a:r>
            <a:r>
              <a:rPr lang="nb-NO" dirty="0" err="1"/>
              <a:t>me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board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SSSI in Oslo </a:t>
            </a:r>
          </a:p>
          <a:p>
            <a:pPr fontAlgn="base"/>
            <a:r>
              <a:rPr lang="nb-NO" dirty="0"/>
              <a:t>Grant from Svalbard Strategic Grant. Workshop </a:t>
            </a:r>
            <a:r>
              <a:rPr lang="nb-NO" dirty="0" err="1"/>
              <a:t>across</a:t>
            </a:r>
            <a:r>
              <a:rPr lang="nb-NO" dirty="0"/>
              <a:t> different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 to </a:t>
            </a:r>
            <a:r>
              <a:rPr lang="nb-NO" dirty="0" err="1"/>
              <a:t>write</a:t>
            </a:r>
            <a:r>
              <a:rPr lang="nb-NO" dirty="0"/>
              <a:t> a </a:t>
            </a:r>
            <a:r>
              <a:rPr lang="nb-NO" dirty="0" err="1"/>
              <a:t>proposal</a:t>
            </a:r>
            <a:r>
              <a:rPr lang="nb-NO" dirty="0"/>
              <a:t> to </a:t>
            </a:r>
            <a:r>
              <a:rPr lang="nb-NO" dirty="0" err="1"/>
              <a:t>Horizon</a:t>
            </a:r>
            <a:r>
              <a:rPr lang="nb-NO" dirty="0"/>
              <a:t> Europe etc. </a:t>
            </a:r>
          </a:p>
          <a:p>
            <a:pPr fontAlgn="base"/>
            <a:r>
              <a:rPr lang="nb-NO" dirty="0" err="1"/>
              <a:t>Coordination</a:t>
            </a:r>
            <a:r>
              <a:rPr lang="nb-NO" dirty="0"/>
              <a:t> and Support Activity Support for Network-</a:t>
            </a:r>
            <a:r>
              <a:rPr lang="nb-NO" dirty="0" err="1"/>
              <a:t>related</a:t>
            </a:r>
            <a:r>
              <a:rPr lang="nb-NO" dirty="0"/>
              <a:t> </a:t>
            </a:r>
            <a:r>
              <a:rPr lang="nb-NO" dirty="0" err="1"/>
              <a:t>Activities</a:t>
            </a:r>
            <a:r>
              <a:rPr lang="nb-NO" dirty="0"/>
              <a:t> </a:t>
            </a:r>
            <a:r>
              <a:rPr lang="nb-NO" dirty="0" err="1"/>
              <a:t>Catalyzing</a:t>
            </a:r>
            <a:r>
              <a:rPr lang="nb-NO" dirty="0"/>
              <a:t>  </a:t>
            </a:r>
          </a:p>
          <a:p>
            <a:pPr fontAlgn="base"/>
            <a:r>
              <a:rPr lang="nb-NO" dirty="0" err="1"/>
              <a:t>Title</a:t>
            </a:r>
            <a:r>
              <a:rPr lang="nb-NO" dirty="0"/>
              <a:t>: </a:t>
            </a:r>
            <a:r>
              <a:rPr lang="nb-NO" i="1" dirty="0" err="1"/>
              <a:t>Interdisciplinary</a:t>
            </a:r>
            <a:r>
              <a:rPr lang="nb-NO" i="1" dirty="0"/>
              <a:t> </a:t>
            </a:r>
            <a:r>
              <a:rPr lang="nb-NO" i="1" dirty="0" err="1"/>
              <a:t>perspectives</a:t>
            </a:r>
            <a:r>
              <a:rPr lang="nb-NO" i="1" dirty="0"/>
              <a:t> </a:t>
            </a:r>
            <a:r>
              <a:rPr lang="nb-NO" i="1" dirty="0" err="1"/>
              <a:t>across</a:t>
            </a:r>
            <a:r>
              <a:rPr lang="nb-NO" i="1" dirty="0"/>
              <a:t> </a:t>
            </a:r>
            <a:r>
              <a:rPr lang="nb-NO" i="1" dirty="0" err="1"/>
              <a:t>social</a:t>
            </a:r>
            <a:r>
              <a:rPr lang="nb-NO" i="1" dirty="0"/>
              <a:t> and </a:t>
            </a:r>
            <a:r>
              <a:rPr lang="nb-NO" i="1" dirty="0" err="1"/>
              <a:t>natural</a:t>
            </a:r>
            <a:r>
              <a:rPr lang="nb-NO" i="1" dirty="0"/>
              <a:t> science </a:t>
            </a:r>
            <a:r>
              <a:rPr lang="nb-NO" i="1" dirty="0" err="1"/>
              <a:t>on</a:t>
            </a:r>
            <a:r>
              <a:rPr lang="nb-NO" i="1" dirty="0"/>
              <a:t> Svalbard</a:t>
            </a:r>
            <a:r>
              <a:rPr lang="nb-NO" dirty="0"/>
              <a:t>  </a:t>
            </a:r>
          </a:p>
          <a:p>
            <a:pPr fontAlgn="base"/>
            <a:r>
              <a:rPr lang="nb-NO" dirty="0"/>
              <a:t> </a:t>
            </a:r>
          </a:p>
          <a:p>
            <a:endParaRPr lang="en-US" sz="16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858326" y="474345"/>
            <a:ext cx="3971637" cy="294116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85" y="3805382"/>
            <a:ext cx="3923079" cy="271794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858326" y="3805382"/>
            <a:ext cx="3971637" cy="27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037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4800" y="474345"/>
            <a:ext cx="83558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Rektangel 2"/>
          <p:cNvSpPr/>
          <p:nvPr/>
        </p:nvSpPr>
        <p:spPr>
          <a:xfrm>
            <a:off x="1505527" y="607291"/>
            <a:ext cx="555072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dirty="0"/>
              <a:t> </a:t>
            </a:r>
            <a:endParaRPr lang="nb-NO" sz="2400" dirty="0"/>
          </a:p>
          <a:p>
            <a:pPr fontAlgn="base"/>
            <a:r>
              <a:rPr lang="nb-NO" sz="2400" b="1" dirty="0" err="1"/>
              <a:t>January</a:t>
            </a:r>
            <a:r>
              <a:rPr lang="nb-NO" sz="2400" b="1" dirty="0"/>
              <a:t> 2022:</a:t>
            </a:r>
          </a:p>
          <a:p>
            <a:pPr fontAlgn="base"/>
            <a:endParaRPr lang="nb-NO" sz="2400" b="1" dirty="0"/>
          </a:p>
          <a:p>
            <a:pPr fontAlgn="base"/>
            <a:r>
              <a:rPr lang="nb-NO" sz="2400" dirty="0" err="1"/>
              <a:t>Ongoing</a:t>
            </a:r>
            <a:r>
              <a:rPr lang="nb-NO" sz="2400" dirty="0"/>
              <a:t> -Initiative to </a:t>
            </a:r>
            <a:r>
              <a:rPr lang="nb-NO" sz="2400" dirty="0" err="1"/>
              <a:t>write</a:t>
            </a:r>
            <a:r>
              <a:rPr lang="nb-NO" sz="2400" dirty="0"/>
              <a:t> a </a:t>
            </a:r>
            <a:r>
              <a:rPr lang="nb-NO" sz="2400" dirty="0" err="1"/>
              <a:t>proposal</a:t>
            </a:r>
            <a:r>
              <a:rPr lang="nb-NO" sz="2400" dirty="0"/>
              <a:t> to The Norwegian Research </a:t>
            </a:r>
            <a:r>
              <a:rPr lang="nb-NO" sz="2400" dirty="0" err="1"/>
              <a:t>Coucil</a:t>
            </a:r>
            <a:r>
              <a:rPr lang="nb-NO" sz="2400" dirty="0"/>
              <a:t>, NFR.</a:t>
            </a:r>
          </a:p>
          <a:p>
            <a:pPr fontAlgn="base"/>
            <a:endParaRPr lang="nb-NO" sz="2400" dirty="0"/>
          </a:p>
          <a:p>
            <a:pPr fontAlgn="base"/>
            <a:r>
              <a:rPr lang="nb-NO" sz="2400" dirty="0"/>
              <a:t>2 Workshop reports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writing</a:t>
            </a:r>
            <a:endParaRPr lang="nb-NO" sz="2400" dirty="0"/>
          </a:p>
          <a:p>
            <a:pPr fontAlgn="base"/>
            <a:endParaRPr lang="nb-NO" sz="2400" dirty="0"/>
          </a:p>
          <a:p>
            <a:pPr fontAlgn="base"/>
            <a:r>
              <a:rPr lang="en-US" sz="2400" dirty="0"/>
              <a:t>APS: Engaged in the first steps in the design of the Arctic Practices System, both in the survey, and by sharing the survey with members of the Svalbard Social Science Initiative</a:t>
            </a:r>
            <a:endParaRPr lang="nb-NO" sz="2400" dirty="0"/>
          </a:p>
          <a:p>
            <a:pPr fontAlgn="base"/>
            <a:r>
              <a:rPr lang="nb-NO" sz="2400" dirty="0"/>
              <a:t> 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9338817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10061</TotalTime>
  <Words>566</Words>
  <Application>Microsoft Macintosh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Palatino Linotype</vt:lpstr>
      <vt:lpstr>Wingdings</vt:lpstr>
      <vt:lpstr>Elemental</vt:lpstr>
      <vt:lpstr>            Svalbard: Community based monitoring and citizen science: collaboration with local communites and authorities Activities: Fall 2021   CAPARDUS-Progress Meeting January 13 2022    Lisbeth Iversen, NERSC,  PhD candidate AHO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NERSC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INTAROS – Integrated Arctic Observing System</dc:title>
  <dc:creator>Hanne Sagen</dc:creator>
  <cp:lastModifiedBy>Stein Sandven</cp:lastModifiedBy>
  <cp:revision>455</cp:revision>
  <dcterms:created xsi:type="dcterms:W3CDTF">2016-08-18T13:13:13Z</dcterms:created>
  <dcterms:modified xsi:type="dcterms:W3CDTF">2022-01-13T15:13:48Z</dcterms:modified>
</cp:coreProperties>
</file>