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79" r:id="rId2"/>
    <p:sldId id="406" r:id="rId3"/>
    <p:sldId id="483" r:id="rId4"/>
    <p:sldId id="484" r:id="rId5"/>
    <p:sldId id="482" r:id="rId6"/>
    <p:sldId id="485" r:id="rId7"/>
    <p:sldId id="486" r:id="rId8"/>
  </p:sldIdLst>
  <p:sldSz cx="9144000" cy="6858000" type="screen4x3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F3B825"/>
    <a:srgbClr val="8E8D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/>
    <p:restoredTop sz="94698"/>
  </p:normalViewPr>
  <p:slideViewPr>
    <p:cSldViewPr snapToGrid="0" snapToObjects="1">
      <p:cViewPr varScale="1">
        <p:scale>
          <a:sx n="134" d="100"/>
          <a:sy n="134" d="100"/>
        </p:scale>
        <p:origin x="180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48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0EDAB-F63D-B840-AA99-5B4C100D242B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1731B-595D-1B41-981E-57B1EC82C1B5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5220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A4FA6-5563-EA4B-82EE-B0B46A759E7D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2C7C5-0C4F-C246-B59E-4DAE86BB5F8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2140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72C7C5-0C4F-C246-B59E-4DAE86BB5F89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612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118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685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278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3453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20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057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673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07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349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484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0936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846A-4BDA-A242-AB37-4A2DDC94EDBF}" type="datetimeFigureOut">
              <a:rPr lang="da-DK" smtClean="0"/>
              <a:t>14.01.2022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2FA6-D7E4-9A49-BA04-D61F99AF9C8E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918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 descr="Et billede, der indeholder himmel, udendørs, træ, græs&#10;&#10;Automatisk genereret beskrivelse">
            <a:extLst>
              <a:ext uri="{FF2B5EF4-FFF2-40B4-BE49-F238E27FC236}">
                <a16:creationId xmlns:a16="http://schemas.microsoft.com/office/drawing/2014/main" id="{B66A69CF-EB0A-9C42-A13F-C6A069EB0B0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91" y="0"/>
            <a:ext cx="9240982" cy="6858000"/>
          </a:xfrm>
          <a:prstGeom prst="rect">
            <a:avLst/>
          </a:prstGeom>
        </p:spPr>
      </p:pic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D421831F-3781-B44D-979F-3EEACFE70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11369" y="1300287"/>
            <a:ext cx="4124569" cy="4525963"/>
          </a:xfrm>
        </p:spPr>
        <p:txBody>
          <a:bodyPr/>
          <a:lstStyle/>
          <a:p>
            <a:pPr marL="0" indent="0" algn="ctr">
              <a:buNone/>
            </a:pPr>
            <a:r>
              <a:rPr lang="da-DK" sz="2800" b="1" dirty="0">
                <a:solidFill>
                  <a:srgbClr val="002060"/>
                </a:solidFill>
              </a:rPr>
              <a:t>Work Package 4</a:t>
            </a:r>
          </a:p>
          <a:p>
            <a:pPr marL="0" indent="0" algn="ctr">
              <a:buNone/>
            </a:pPr>
            <a:r>
              <a:rPr lang="da-DK" sz="2800" b="1" dirty="0">
                <a:solidFill>
                  <a:srgbClr val="002060"/>
                </a:solidFill>
              </a:rPr>
              <a:t>Case </a:t>
            </a:r>
            <a:r>
              <a:rPr lang="da-DK" sz="2800" b="1" dirty="0" err="1">
                <a:solidFill>
                  <a:srgbClr val="002060"/>
                </a:solidFill>
              </a:rPr>
              <a:t>study</a:t>
            </a:r>
            <a:r>
              <a:rPr lang="da-DK" sz="2800" b="1" dirty="0">
                <a:solidFill>
                  <a:srgbClr val="002060"/>
                </a:solidFill>
              </a:rPr>
              <a:t>: </a:t>
            </a:r>
            <a:r>
              <a:rPr lang="da-DK" sz="2800" b="1" dirty="0" err="1">
                <a:solidFill>
                  <a:srgbClr val="002060"/>
                </a:solidFill>
              </a:rPr>
              <a:t>Russia</a:t>
            </a:r>
            <a:endParaRPr lang="da-DK" sz="2800" b="1" dirty="0">
              <a:solidFill>
                <a:srgbClr val="002060"/>
              </a:solidFill>
            </a:endParaRPr>
          </a:p>
          <a:p>
            <a:endParaRPr lang="da-DK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A1EA8E2-A350-6543-A41A-AF6E8ABF2A39}"/>
              </a:ext>
            </a:extLst>
          </p:cNvPr>
          <p:cNvSpPr/>
          <p:nvPr/>
        </p:nvSpPr>
        <p:spPr>
          <a:xfrm>
            <a:off x="905937" y="385419"/>
            <a:ext cx="2089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600" b="1" dirty="0" err="1">
                <a:solidFill>
                  <a:srgbClr val="002060"/>
                </a:solidFill>
              </a:rPr>
              <a:t>Capardus</a:t>
            </a:r>
            <a:endParaRPr lang="da-DK" sz="2400" b="1" dirty="0"/>
          </a:p>
        </p:txBody>
      </p:sp>
    </p:spTree>
    <p:extLst>
      <p:ext uri="{BB962C8B-B14F-4D97-AF65-F5344CB8AC3E}">
        <p14:creationId xmlns:p14="http://schemas.microsoft.com/office/powerpoint/2010/main" val="4052548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9833" y="119803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WP4 Case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Russia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000" y="2152471"/>
            <a:ext cx="900853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/>
              <a:t>Aims</a:t>
            </a:r>
            <a:r>
              <a:rPr lang="da-DK" dirty="0"/>
              <a:t>  </a:t>
            </a:r>
            <a:r>
              <a:rPr lang="da-DK" dirty="0" err="1">
                <a:solidFill>
                  <a:srgbClr val="3366FF"/>
                </a:solidFill>
              </a:rPr>
              <a:t>Establish</a:t>
            </a:r>
            <a:r>
              <a:rPr lang="da-DK" dirty="0">
                <a:solidFill>
                  <a:srgbClr val="3366FF"/>
                </a:solidFill>
              </a:rPr>
              <a:t> </a:t>
            </a:r>
            <a:r>
              <a:rPr lang="da-DK" dirty="0" err="1">
                <a:solidFill>
                  <a:srgbClr val="3366FF"/>
                </a:solidFill>
              </a:rPr>
              <a:t>dialogue</a:t>
            </a:r>
            <a:r>
              <a:rPr lang="da-DK" dirty="0">
                <a:solidFill>
                  <a:srgbClr val="3366FF"/>
                </a:solidFill>
              </a:rPr>
              <a:t> and </a:t>
            </a:r>
            <a:r>
              <a:rPr lang="da-DK" dirty="0" err="1">
                <a:solidFill>
                  <a:srgbClr val="3366FF"/>
                </a:solidFill>
              </a:rPr>
              <a:t>collaboration</a:t>
            </a:r>
            <a:r>
              <a:rPr lang="da-DK" dirty="0">
                <a:solidFill>
                  <a:srgbClr val="3366FF"/>
                </a:solidFill>
              </a:rPr>
              <a:t> </a:t>
            </a:r>
            <a:r>
              <a:rPr lang="da-DK" dirty="0" err="1">
                <a:solidFill>
                  <a:srgbClr val="3366FF"/>
                </a:solidFill>
              </a:rPr>
              <a:t>related</a:t>
            </a:r>
            <a:r>
              <a:rPr lang="da-DK" dirty="0">
                <a:solidFill>
                  <a:srgbClr val="3366FF"/>
                </a:solidFill>
              </a:rPr>
              <a:t> to </a:t>
            </a:r>
            <a:r>
              <a:rPr lang="da-DK" dirty="0" err="1">
                <a:solidFill>
                  <a:srgbClr val="3366FF"/>
                </a:solidFill>
              </a:rPr>
              <a:t>development</a:t>
            </a:r>
            <a:r>
              <a:rPr lang="da-DK" dirty="0">
                <a:solidFill>
                  <a:srgbClr val="3366FF"/>
                </a:solidFill>
              </a:rPr>
              <a:t> of guidelines and standards, </a:t>
            </a:r>
            <a:r>
              <a:rPr lang="da-DK" dirty="0" err="1">
                <a:solidFill>
                  <a:srgbClr val="3366FF"/>
                </a:solidFill>
              </a:rPr>
              <a:t>organize</a:t>
            </a:r>
            <a:r>
              <a:rPr lang="da-DK" dirty="0">
                <a:solidFill>
                  <a:srgbClr val="3366FF"/>
                </a:solidFill>
              </a:rPr>
              <a:t> workshop</a:t>
            </a:r>
          </a:p>
          <a:p>
            <a:pPr marL="0" indent="0">
              <a:buNone/>
            </a:pPr>
            <a:endParaRPr lang="da-DK" dirty="0">
              <a:solidFill>
                <a:srgbClr val="3366FF"/>
              </a:solidFill>
            </a:endParaRPr>
          </a:p>
          <a:p>
            <a:pPr marL="0" indent="0">
              <a:buNone/>
            </a:pPr>
            <a:r>
              <a:rPr lang="da-DK" sz="2800" b="1" dirty="0">
                <a:solidFill>
                  <a:srgbClr val="7F7F7F"/>
                </a:solidFill>
              </a:rPr>
              <a:t>T4.1 </a:t>
            </a:r>
            <a:r>
              <a:rPr lang="da-DK" sz="2800" b="1" dirty="0" err="1">
                <a:solidFill>
                  <a:srgbClr val="7F7F7F"/>
                </a:solidFill>
              </a:rPr>
              <a:t>Dialogue</a:t>
            </a:r>
            <a:r>
              <a:rPr lang="da-DK" sz="2800" b="1" dirty="0">
                <a:solidFill>
                  <a:srgbClr val="7F7F7F"/>
                </a:solidFill>
              </a:rPr>
              <a:t> w. </a:t>
            </a:r>
            <a:r>
              <a:rPr lang="da-DK" sz="2800" b="1" dirty="0" err="1">
                <a:solidFill>
                  <a:srgbClr val="7F7F7F"/>
                </a:solidFill>
              </a:rPr>
              <a:t>indigenous</a:t>
            </a:r>
            <a:r>
              <a:rPr lang="da-DK" sz="2800" b="1" dirty="0">
                <a:solidFill>
                  <a:srgbClr val="7F7F7F"/>
                </a:solidFill>
              </a:rPr>
              <a:t> </a:t>
            </a:r>
            <a:r>
              <a:rPr lang="da-DK" sz="2800" b="1" dirty="0" err="1">
                <a:solidFill>
                  <a:srgbClr val="7F7F7F"/>
                </a:solidFill>
              </a:rPr>
              <a:t>communities</a:t>
            </a:r>
            <a:r>
              <a:rPr lang="da-DK" sz="2800" b="1" dirty="0">
                <a:solidFill>
                  <a:srgbClr val="7F7F7F"/>
                </a:solidFill>
              </a:rPr>
              <a:t> and </a:t>
            </a:r>
            <a:r>
              <a:rPr lang="da-DK" sz="2800" b="1" dirty="0" err="1">
                <a:solidFill>
                  <a:srgbClr val="7F7F7F"/>
                </a:solidFill>
              </a:rPr>
              <a:t>other</a:t>
            </a:r>
            <a:r>
              <a:rPr lang="da-DK" sz="2800" b="1" dirty="0">
                <a:solidFill>
                  <a:srgbClr val="7F7F7F"/>
                </a:solidFill>
              </a:rPr>
              <a:t> </a:t>
            </a:r>
            <a:r>
              <a:rPr lang="da-DK" sz="2800" b="1" dirty="0" err="1">
                <a:solidFill>
                  <a:srgbClr val="7F7F7F"/>
                </a:solidFill>
              </a:rPr>
              <a:t>actors</a:t>
            </a:r>
            <a:r>
              <a:rPr lang="da-DK" sz="2800" b="1" dirty="0">
                <a:solidFill>
                  <a:srgbClr val="7F7F7F"/>
                </a:solidFill>
              </a:rPr>
              <a:t> on </a:t>
            </a:r>
            <a:r>
              <a:rPr lang="da-DK" sz="2800" b="1" dirty="0" err="1">
                <a:solidFill>
                  <a:srgbClr val="7F7F7F"/>
                </a:solidFill>
              </a:rPr>
              <a:t>living</a:t>
            </a:r>
            <a:r>
              <a:rPr lang="da-DK" sz="2800" b="1" dirty="0">
                <a:solidFill>
                  <a:srgbClr val="7F7F7F"/>
                </a:solidFill>
              </a:rPr>
              <a:t> </a:t>
            </a:r>
            <a:r>
              <a:rPr lang="da-DK" sz="2800" b="1" dirty="0" err="1">
                <a:solidFill>
                  <a:srgbClr val="7F7F7F"/>
                </a:solidFill>
              </a:rPr>
              <a:t>resources</a:t>
            </a:r>
            <a:r>
              <a:rPr lang="da-DK" sz="2800" b="1" dirty="0">
                <a:solidFill>
                  <a:srgbClr val="7F7F7F"/>
                </a:solidFill>
              </a:rPr>
              <a:t> in </a:t>
            </a:r>
            <a:r>
              <a:rPr lang="da-DK" sz="2800" b="1" dirty="0" err="1">
                <a:solidFill>
                  <a:srgbClr val="7F7F7F"/>
                </a:solidFill>
              </a:rPr>
              <a:t>Yakutia</a:t>
            </a:r>
            <a:endParaRPr lang="da-DK" sz="24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800" b="1" dirty="0">
                <a:solidFill>
                  <a:srgbClr val="7F7F7F"/>
                </a:solidFill>
              </a:rPr>
              <a:t>T4.2 Workshop on </a:t>
            </a:r>
            <a:r>
              <a:rPr lang="da-DK" sz="2800" b="1" dirty="0" err="1">
                <a:solidFill>
                  <a:srgbClr val="7F7F7F"/>
                </a:solidFill>
              </a:rPr>
              <a:t>capacity-building</a:t>
            </a:r>
            <a:r>
              <a:rPr lang="da-DK" sz="2800" b="1" dirty="0">
                <a:solidFill>
                  <a:srgbClr val="7F7F7F"/>
                </a:solidFill>
              </a:rPr>
              <a:t> and </a:t>
            </a:r>
            <a:r>
              <a:rPr lang="da-DK" sz="2800" b="1" dirty="0" err="1">
                <a:solidFill>
                  <a:srgbClr val="7F7F7F"/>
                </a:solidFill>
              </a:rPr>
              <a:t>development</a:t>
            </a:r>
            <a:r>
              <a:rPr lang="da-DK" sz="2800" b="1" dirty="0">
                <a:solidFill>
                  <a:srgbClr val="7F7F7F"/>
                </a:solidFill>
              </a:rPr>
              <a:t> of standards w. </a:t>
            </a:r>
            <a:r>
              <a:rPr lang="da-DK" sz="2800" b="1" dirty="0" err="1">
                <a:solidFill>
                  <a:srgbClr val="7F7F7F"/>
                </a:solidFill>
              </a:rPr>
              <a:t>indigenous</a:t>
            </a:r>
            <a:r>
              <a:rPr lang="da-DK" sz="2800" b="1" dirty="0">
                <a:solidFill>
                  <a:srgbClr val="7F7F7F"/>
                </a:solidFill>
              </a:rPr>
              <a:t> </a:t>
            </a:r>
            <a:r>
              <a:rPr lang="da-DK" sz="2800" b="1" dirty="0" err="1">
                <a:solidFill>
                  <a:srgbClr val="7F7F7F"/>
                </a:solidFill>
              </a:rPr>
              <a:t>communities</a:t>
            </a:r>
            <a:endParaRPr lang="da-DK" sz="2800" b="1" dirty="0">
              <a:solidFill>
                <a:srgbClr val="7F7F7F"/>
              </a:solidFill>
            </a:endParaRPr>
          </a:p>
        </p:txBody>
      </p:sp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64863DEE-E1F9-5C44-B4CA-21B8BA28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15" y="96768"/>
            <a:ext cx="1314451" cy="9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20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5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WP4 Case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Russia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001" y="2048103"/>
            <a:ext cx="9017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C00000"/>
                </a:solidFill>
              </a:rPr>
              <a:t>T4.1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Dialogue</a:t>
            </a:r>
            <a:r>
              <a:rPr lang="da-DK" b="1" dirty="0">
                <a:solidFill>
                  <a:srgbClr val="7F7F7F"/>
                </a:solidFill>
              </a:rPr>
              <a:t> w. </a:t>
            </a:r>
            <a:r>
              <a:rPr lang="da-DK" b="1" dirty="0" err="1">
                <a:solidFill>
                  <a:srgbClr val="7F7F7F"/>
                </a:solidFill>
              </a:rPr>
              <a:t>local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communities</a:t>
            </a:r>
            <a:r>
              <a:rPr lang="da-DK" b="1" dirty="0">
                <a:solidFill>
                  <a:srgbClr val="7F7F7F"/>
                </a:solidFill>
              </a:rPr>
              <a:t> and </a:t>
            </a:r>
            <a:r>
              <a:rPr lang="da-DK" b="1" dirty="0" err="1">
                <a:solidFill>
                  <a:srgbClr val="7F7F7F"/>
                </a:solidFill>
              </a:rPr>
              <a:t>actors</a:t>
            </a:r>
            <a:r>
              <a:rPr lang="da-DK" b="1" dirty="0">
                <a:solidFill>
                  <a:srgbClr val="7F7F7F"/>
                </a:solidFill>
              </a:rPr>
              <a:t> on </a:t>
            </a:r>
            <a:r>
              <a:rPr lang="da-DK" b="1" dirty="0" err="1">
                <a:solidFill>
                  <a:srgbClr val="7F7F7F"/>
                </a:solidFill>
              </a:rPr>
              <a:t>living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resources</a:t>
            </a:r>
            <a:r>
              <a:rPr lang="da-DK" b="1" dirty="0">
                <a:solidFill>
                  <a:srgbClr val="7F7F7F"/>
                </a:solidFill>
              </a:rPr>
              <a:t> in </a:t>
            </a:r>
            <a:r>
              <a:rPr lang="da-DK" b="1" dirty="0" err="1">
                <a:solidFill>
                  <a:srgbClr val="7F7F7F"/>
                </a:solidFill>
              </a:rPr>
              <a:t>Yakutia</a:t>
            </a:r>
            <a:r>
              <a:rPr lang="da-DK" b="1" dirty="0">
                <a:solidFill>
                  <a:srgbClr val="7F7F7F"/>
                </a:solidFill>
              </a:rPr>
              <a:t> and Murmansk </a:t>
            </a:r>
            <a:r>
              <a:rPr lang="da-DK" b="1" dirty="0" err="1">
                <a:solidFill>
                  <a:srgbClr val="7F7F7F"/>
                </a:solidFill>
              </a:rPr>
              <a:t>area</a:t>
            </a:r>
            <a:r>
              <a:rPr lang="da-DK" b="1" dirty="0">
                <a:solidFill>
                  <a:srgbClr val="7F7F7F"/>
                </a:solidFill>
              </a:rPr>
              <a:t> 	</a:t>
            </a:r>
          </a:p>
          <a:p>
            <a:pPr marL="0" indent="0">
              <a:buNone/>
            </a:pPr>
            <a:endParaRPr lang="da-DK" sz="24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7F7F7F"/>
                </a:solidFill>
              </a:rPr>
              <a:t>Interviews and </a:t>
            </a:r>
            <a:r>
              <a:rPr lang="da-DK" sz="2400" b="1" dirty="0" err="1">
                <a:solidFill>
                  <a:srgbClr val="7F7F7F"/>
                </a:solidFill>
              </a:rPr>
              <a:t>community</a:t>
            </a:r>
            <a:r>
              <a:rPr lang="da-DK" sz="2400" b="1" dirty="0">
                <a:solidFill>
                  <a:srgbClr val="7F7F7F"/>
                </a:solidFill>
              </a:rPr>
              <a:t> meetings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7F7F7F"/>
                </a:solidFill>
              </a:rPr>
              <a:t>Document and </a:t>
            </a:r>
            <a:r>
              <a:rPr lang="da-DK" sz="2400" dirty="0" err="1">
                <a:solidFill>
                  <a:srgbClr val="7F7F7F"/>
                </a:solidFill>
              </a:rPr>
              <a:t>map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indigenous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knowledge</a:t>
            </a:r>
            <a:r>
              <a:rPr lang="da-DK" sz="2400" dirty="0">
                <a:solidFill>
                  <a:srgbClr val="7F7F7F"/>
                </a:solidFill>
              </a:rPr>
              <a:t> and observations of </a:t>
            </a:r>
            <a:r>
              <a:rPr lang="da-DK" sz="2400" dirty="0" err="1">
                <a:solidFill>
                  <a:srgbClr val="7F7F7F"/>
                </a:solidFill>
              </a:rPr>
              <a:t>development</a:t>
            </a:r>
            <a:r>
              <a:rPr lang="da-DK" sz="2400" dirty="0">
                <a:solidFill>
                  <a:srgbClr val="7F7F7F"/>
                </a:solidFill>
              </a:rPr>
              <a:t> and </a:t>
            </a:r>
            <a:r>
              <a:rPr lang="da-DK" sz="2400" dirty="0" err="1">
                <a:solidFill>
                  <a:srgbClr val="7F7F7F"/>
                </a:solidFill>
              </a:rPr>
              <a:t>living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resources</a:t>
            </a:r>
            <a:r>
              <a:rPr lang="da-DK" sz="2400" dirty="0">
                <a:solidFill>
                  <a:srgbClr val="7F7F7F"/>
                </a:solidFill>
              </a:rPr>
              <a:t>, </a:t>
            </a:r>
            <a:r>
              <a:rPr lang="da-DK" sz="2400" dirty="0" err="1">
                <a:solidFill>
                  <a:srgbClr val="7F7F7F"/>
                </a:solidFill>
              </a:rPr>
              <a:t>based</a:t>
            </a:r>
            <a:r>
              <a:rPr lang="da-DK" sz="2400" dirty="0">
                <a:solidFill>
                  <a:srgbClr val="7F7F7F"/>
                </a:solidFill>
              </a:rPr>
              <a:t> on </a:t>
            </a:r>
            <a:r>
              <a:rPr lang="da-DK" sz="2400" dirty="0" err="1">
                <a:solidFill>
                  <a:srgbClr val="7F7F7F"/>
                </a:solidFill>
              </a:rPr>
              <a:t>already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existing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community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groups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who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are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monitoring</a:t>
            </a:r>
            <a:r>
              <a:rPr lang="da-DK" sz="2400" dirty="0">
                <a:solidFill>
                  <a:srgbClr val="7F7F7F"/>
                </a:solidFill>
              </a:rPr>
              <a:t> the </a:t>
            </a:r>
            <a:r>
              <a:rPr lang="da-DK" sz="2400" dirty="0" err="1">
                <a:solidFill>
                  <a:srgbClr val="7F7F7F"/>
                </a:solidFill>
              </a:rPr>
              <a:t>environment</a:t>
            </a:r>
            <a:r>
              <a:rPr lang="da-DK" sz="2400" dirty="0">
                <a:solidFill>
                  <a:srgbClr val="7F7F7F"/>
                </a:solidFill>
              </a:rPr>
              <a:t> (CBM)</a:t>
            </a:r>
          </a:p>
          <a:p>
            <a:pPr marL="0" indent="0">
              <a:buNone/>
            </a:pPr>
            <a:endParaRPr lang="da-DK" sz="24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800" b="1" dirty="0">
              <a:solidFill>
                <a:srgbClr val="7F7F7F"/>
              </a:solidFill>
            </a:endParaRPr>
          </a:p>
        </p:txBody>
      </p:sp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7DE7F1F9-0208-E749-8752-552A009DD0CA}"/>
              </a:ext>
            </a:extLst>
          </p:cNvPr>
          <p:cNvSpPr txBox="1"/>
          <p:nvPr/>
        </p:nvSpPr>
        <p:spPr>
          <a:xfrm>
            <a:off x="5845529" y="1772673"/>
            <a:ext cx="2927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Lead</a:t>
            </a:r>
            <a:r>
              <a:rPr lang="da-DK" dirty="0"/>
              <a:t> by NORDECO and CSIPN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6C5E8DE7-AC70-644B-A0D0-D8503181A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15" y="96768"/>
            <a:ext cx="1314451" cy="9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757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a-DK" dirty="0"/>
              <a:t>WP4 Case </a:t>
            </a:r>
            <a:r>
              <a:rPr lang="da-DK" dirty="0" err="1"/>
              <a:t>study</a:t>
            </a:r>
            <a:r>
              <a:rPr lang="da-DK" dirty="0"/>
              <a:t> </a:t>
            </a:r>
            <a:r>
              <a:rPr lang="da-DK" dirty="0" err="1"/>
              <a:t>Russia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001" y="1938870"/>
            <a:ext cx="8737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b="1" dirty="0">
                <a:solidFill>
                  <a:srgbClr val="C00000"/>
                </a:solidFill>
              </a:rPr>
              <a:t>T4.2</a:t>
            </a:r>
            <a:r>
              <a:rPr lang="da-DK" b="1" dirty="0">
                <a:solidFill>
                  <a:srgbClr val="7F7F7F"/>
                </a:solidFill>
              </a:rPr>
              <a:t> Workshop on </a:t>
            </a:r>
            <a:r>
              <a:rPr lang="da-DK" b="1" dirty="0" err="1">
                <a:solidFill>
                  <a:srgbClr val="7F7F7F"/>
                </a:solidFill>
              </a:rPr>
              <a:t>capacity-building</a:t>
            </a:r>
            <a:r>
              <a:rPr lang="da-DK" b="1" dirty="0">
                <a:solidFill>
                  <a:srgbClr val="7F7F7F"/>
                </a:solidFill>
              </a:rPr>
              <a:t> and </a:t>
            </a:r>
            <a:r>
              <a:rPr lang="da-DK" b="1" dirty="0" err="1">
                <a:solidFill>
                  <a:srgbClr val="7F7F7F"/>
                </a:solidFill>
              </a:rPr>
              <a:t>development</a:t>
            </a:r>
            <a:r>
              <a:rPr lang="da-DK" b="1" dirty="0">
                <a:solidFill>
                  <a:srgbClr val="7F7F7F"/>
                </a:solidFill>
              </a:rPr>
              <a:t> of standards with </a:t>
            </a:r>
            <a:r>
              <a:rPr lang="da-DK" b="1" dirty="0" err="1">
                <a:solidFill>
                  <a:srgbClr val="7F7F7F"/>
                </a:solidFill>
              </a:rPr>
              <a:t>indigenous</a:t>
            </a:r>
            <a:r>
              <a:rPr lang="da-DK" b="1" dirty="0">
                <a:solidFill>
                  <a:srgbClr val="7F7F7F"/>
                </a:solidFill>
              </a:rPr>
              <a:t> </a:t>
            </a:r>
            <a:r>
              <a:rPr lang="da-DK" b="1" dirty="0" err="1">
                <a:solidFill>
                  <a:srgbClr val="7F7F7F"/>
                </a:solidFill>
              </a:rPr>
              <a:t>communities</a:t>
            </a:r>
            <a:endParaRPr lang="da-DK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7F7F7F"/>
                </a:solidFill>
              </a:rPr>
              <a:t>Participants: </a:t>
            </a:r>
            <a:r>
              <a:rPr lang="da-DK" sz="2400" dirty="0">
                <a:solidFill>
                  <a:srgbClr val="7F7F7F"/>
                </a:solidFill>
              </a:rPr>
              <a:t>12 </a:t>
            </a:r>
            <a:r>
              <a:rPr lang="da-DK" sz="2400" dirty="0" err="1">
                <a:solidFill>
                  <a:srgbClr val="7F7F7F"/>
                </a:solidFill>
              </a:rPr>
              <a:t>Indigenous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representatives</a:t>
            </a:r>
            <a:r>
              <a:rPr lang="da-DK" sz="2400" dirty="0">
                <a:solidFill>
                  <a:srgbClr val="7F7F7F"/>
                </a:solidFill>
              </a:rPr>
              <a:t> from </a:t>
            </a:r>
            <a:r>
              <a:rPr lang="da-DK" sz="2400" dirty="0" err="1">
                <a:solidFill>
                  <a:srgbClr val="7F7F7F"/>
                </a:solidFill>
              </a:rPr>
              <a:t>across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Arctic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Russia</a:t>
            </a: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dirty="0" err="1">
                <a:solidFill>
                  <a:srgbClr val="7F7F7F"/>
                </a:solidFill>
              </a:rPr>
              <a:t>Moscow</a:t>
            </a:r>
            <a:r>
              <a:rPr lang="da-DK" sz="2400" dirty="0">
                <a:solidFill>
                  <a:srgbClr val="7F7F7F"/>
                </a:solidFill>
              </a:rPr>
              <a:t>, </a:t>
            </a:r>
            <a:r>
              <a:rPr lang="da-DK" sz="2400" strike="sngStrike" dirty="0">
                <a:solidFill>
                  <a:srgbClr val="7F7F7F"/>
                </a:solidFill>
              </a:rPr>
              <a:t>Feb.-March 2022 </a:t>
            </a:r>
            <a:r>
              <a:rPr lang="da-DK" sz="2400" dirty="0">
                <a:solidFill>
                  <a:srgbClr val="7F7F7F"/>
                </a:solidFill>
              </a:rPr>
              <a:t>(</a:t>
            </a:r>
            <a:r>
              <a:rPr lang="da-DK" sz="2400" dirty="0" err="1">
                <a:solidFill>
                  <a:srgbClr val="7F7F7F"/>
                </a:solidFill>
              </a:rPr>
              <a:t>proposed</a:t>
            </a:r>
            <a:r>
              <a:rPr lang="da-DK" sz="2400" dirty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endParaRPr lang="da-DK" sz="2400" b="1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b="1" dirty="0">
                <a:solidFill>
                  <a:srgbClr val="7F7F7F"/>
                </a:solidFill>
              </a:rPr>
              <a:t>Purpose of workshop: </a:t>
            </a:r>
            <a:r>
              <a:rPr lang="da-DK" sz="2400" dirty="0">
                <a:solidFill>
                  <a:srgbClr val="7F7F7F"/>
                </a:solidFill>
              </a:rPr>
              <a:t>To </a:t>
            </a:r>
            <a:r>
              <a:rPr lang="da-DK" sz="2400" dirty="0" err="1">
                <a:solidFill>
                  <a:srgbClr val="7F7F7F"/>
                </a:solidFill>
              </a:rPr>
              <a:t>discuss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current</a:t>
            </a:r>
            <a:r>
              <a:rPr lang="da-DK" sz="2400" dirty="0">
                <a:solidFill>
                  <a:srgbClr val="7F7F7F"/>
                </a:solidFill>
              </a:rPr>
              <a:t> information system for CBM </a:t>
            </a:r>
            <a:r>
              <a:rPr lang="da-DK" sz="2400" dirty="0" err="1">
                <a:solidFill>
                  <a:srgbClr val="7F7F7F"/>
                </a:solidFill>
              </a:rPr>
              <a:t>related</a:t>
            </a:r>
            <a:r>
              <a:rPr lang="da-DK" sz="2400" dirty="0">
                <a:solidFill>
                  <a:srgbClr val="7F7F7F"/>
                </a:solidFill>
              </a:rPr>
              <a:t> to </a:t>
            </a:r>
            <a:r>
              <a:rPr lang="da-DK" sz="2400" dirty="0" err="1">
                <a:solidFill>
                  <a:srgbClr val="7F7F7F"/>
                </a:solidFill>
              </a:rPr>
              <a:t>Arctic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development</a:t>
            </a:r>
            <a:r>
              <a:rPr lang="da-DK" sz="2400" dirty="0">
                <a:solidFill>
                  <a:srgbClr val="7F7F7F"/>
                </a:solidFill>
              </a:rPr>
              <a:t> and </a:t>
            </a:r>
            <a:r>
              <a:rPr lang="da-DK" sz="2400" dirty="0" err="1">
                <a:solidFill>
                  <a:srgbClr val="7F7F7F"/>
                </a:solidFill>
              </a:rPr>
              <a:t>living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resources</a:t>
            </a:r>
            <a:r>
              <a:rPr lang="da-DK" sz="2400" dirty="0">
                <a:solidFill>
                  <a:srgbClr val="7F7F7F"/>
                </a:solidFill>
              </a:rPr>
              <a:t>. </a:t>
            </a:r>
            <a:r>
              <a:rPr lang="da-DK" sz="2400" dirty="0" err="1">
                <a:solidFill>
                  <a:srgbClr val="7F7F7F"/>
                </a:solidFill>
              </a:rPr>
              <a:t>Discuss</a:t>
            </a:r>
            <a:r>
              <a:rPr lang="da-DK" sz="2400" dirty="0">
                <a:solidFill>
                  <a:srgbClr val="7F7F7F"/>
                </a:solidFill>
              </a:rPr>
              <a:t> new </a:t>
            </a:r>
            <a:r>
              <a:rPr lang="da-DK" sz="2400" dirty="0" err="1">
                <a:solidFill>
                  <a:srgbClr val="7F7F7F"/>
                </a:solidFill>
              </a:rPr>
              <a:t>observing</a:t>
            </a:r>
            <a:r>
              <a:rPr lang="da-DK" sz="2400" dirty="0">
                <a:solidFill>
                  <a:srgbClr val="7F7F7F"/>
                </a:solidFill>
              </a:rPr>
              <a:t> and </a:t>
            </a:r>
            <a:r>
              <a:rPr lang="da-DK" sz="2400" dirty="0" err="1">
                <a:solidFill>
                  <a:srgbClr val="7F7F7F"/>
                </a:solidFill>
              </a:rPr>
              <a:t>communication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technologies</a:t>
            </a:r>
            <a:r>
              <a:rPr lang="da-DK" sz="2400" dirty="0">
                <a:solidFill>
                  <a:srgbClr val="7F7F7F"/>
                </a:solidFill>
              </a:rPr>
              <a:t>, and in </a:t>
            </a:r>
            <a:r>
              <a:rPr lang="da-DK" sz="2400" dirty="0" err="1">
                <a:solidFill>
                  <a:srgbClr val="7F7F7F"/>
                </a:solidFill>
              </a:rPr>
              <a:t>what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way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standardization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might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assist</a:t>
            </a:r>
            <a:r>
              <a:rPr lang="da-DK" sz="2400" dirty="0">
                <a:solidFill>
                  <a:srgbClr val="7F7F7F"/>
                </a:solidFill>
              </a:rPr>
              <a:t>. </a:t>
            </a:r>
            <a:r>
              <a:rPr lang="da-DK" sz="2400" dirty="0" err="1">
                <a:solidFill>
                  <a:srgbClr val="7F7F7F"/>
                </a:solidFill>
              </a:rPr>
              <a:t>Enhance</a:t>
            </a:r>
            <a:r>
              <a:rPr lang="da-DK" sz="2400" dirty="0">
                <a:solidFill>
                  <a:srgbClr val="7F7F7F"/>
                </a:solidFill>
              </a:rPr>
              <a:t> the </a:t>
            </a:r>
            <a:r>
              <a:rPr lang="da-DK" sz="2400" dirty="0" err="1">
                <a:solidFill>
                  <a:srgbClr val="7F7F7F"/>
                </a:solidFill>
              </a:rPr>
              <a:t>capacity</a:t>
            </a:r>
            <a:r>
              <a:rPr lang="da-DK" sz="2400" dirty="0">
                <a:solidFill>
                  <a:srgbClr val="7F7F7F"/>
                </a:solidFill>
              </a:rPr>
              <a:t> of IP </a:t>
            </a:r>
            <a:r>
              <a:rPr lang="da-DK" sz="2400" dirty="0" err="1">
                <a:solidFill>
                  <a:srgbClr val="7F7F7F"/>
                </a:solidFill>
              </a:rPr>
              <a:t>groups</a:t>
            </a:r>
            <a:r>
              <a:rPr lang="da-DK" sz="2400" dirty="0">
                <a:solidFill>
                  <a:srgbClr val="7F7F7F"/>
                </a:solidFill>
              </a:rPr>
              <a:t> in </a:t>
            </a:r>
            <a:r>
              <a:rPr lang="da-DK" sz="2400" dirty="0" err="1">
                <a:solidFill>
                  <a:srgbClr val="7F7F7F"/>
                </a:solidFill>
              </a:rPr>
              <a:t>use</a:t>
            </a:r>
            <a:r>
              <a:rPr lang="da-DK" sz="2400" dirty="0">
                <a:solidFill>
                  <a:srgbClr val="7F7F7F"/>
                </a:solidFill>
              </a:rPr>
              <a:t> of new </a:t>
            </a:r>
            <a:r>
              <a:rPr lang="da-DK" sz="2400" dirty="0" err="1">
                <a:solidFill>
                  <a:srgbClr val="7F7F7F"/>
                </a:solidFill>
              </a:rPr>
              <a:t>technologies</a:t>
            </a:r>
            <a:r>
              <a:rPr lang="da-DK" sz="2400" dirty="0">
                <a:solidFill>
                  <a:srgbClr val="7F7F7F"/>
                </a:solidFill>
              </a:rPr>
              <a:t>.</a:t>
            </a:r>
          </a:p>
        </p:txBody>
      </p:sp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FF0D428-131C-614D-B13C-65201BA4F2DD}"/>
              </a:ext>
            </a:extLst>
          </p:cNvPr>
          <p:cNvSpPr txBox="1"/>
          <p:nvPr/>
        </p:nvSpPr>
        <p:spPr>
          <a:xfrm>
            <a:off x="6344494" y="1642773"/>
            <a:ext cx="2730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Lead</a:t>
            </a:r>
            <a:r>
              <a:rPr lang="da-DK" dirty="0"/>
              <a:t> by NORDECO &amp; CSIPN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72AA8DD-9112-EC48-8A65-7F4A924B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15" y="96768"/>
            <a:ext cx="1314451" cy="9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3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4127" y="99918"/>
            <a:ext cx="8229600" cy="1143000"/>
          </a:xfrm>
        </p:spPr>
        <p:txBody>
          <a:bodyPr>
            <a:normAutofit/>
          </a:bodyPr>
          <a:lstStyle/>
          <a:p>
            <a:r>
              <a:rPr lang="da-DK" dirty="0" err="1"/>
              <a:t>Deliverables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0272" y="1242919"/>
            <a:ext cx="8693727" cy="12843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D4.1</a:t>
            </a:r>
            <a:r>
              <a:rPr lang="da-DK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da-DK" sz="2400" dirty="0">
                <a:solidFill>
                  <a:srgbClr val="7F7F7F"/>
                </a:solidFill>
              </a:rPr>
              <a:t>Report on interviews </a:t>
            </a:r>
            <a:r>
              <a:rPr lang="da-DK" sz="2400" dirty="0" err="1">
                <a:solidFill>
                  <a:srgbClr val="7F7F7F"/>
                </a:solidFill>
              </a:rPr>
              <a:t>Yakutia</a:t>
            </a:r>
            <a:r>
              <a:rPr lang="da-DK" sz="2400" dirty="0">
                <a:solidFill>
                  <a:srgbClr val="7F7F7F"/>
                </a:solidFill>
              </a:rPr>
              <a:t>* (NORDECO/CSIPN, </a:t>
            </a:r>
            <a:r>
              <a:rPr lang="da-DK" sz="2400" strike="sngStrike" dirty="0">
                <a:solidFill>
                  <a:srgbClr val="7F7F7F"/>
                </a:solidFill>
              </a:rPr>
              <a:t>Nov. 2020</a:t>
            </a:r>
            <a:r>
              <a:rPr lang="da-DK" sz="2400" dirty="0">
                <a:solidFill>
                  <a:srgbClr val="7F7F7F"/>
                </a:solidFill>
              </a:rPr>
              <a:t>)</a:t>
            </a:r>
          </a:p>
          <a:p>
            <a:pPr marL="0" indent="0">
              <a:buNone/>
            </a:pPr>
            <a:r>
              <a:rPr lang="da-DK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D4.2</a:t>
            </a:r>
            <a:r>
              <a:rPr lang="da-DK" sz="2400" b="1" dirty="0">
                <a:solidFill>
                  <a:srgbClr val="7F7F7F"/>
                </a:solidFill>
              </a:rPr>
              <a:t> </a:t>
            </a:r>
            <a:r>
              <a:rPr lang="da-DK" sz="2400" dirty="0">
                <a:solidFill>
                  <a:srgbClr val="7F7F7F"/>
                </a:solidFill>
              </a:rPr>
              <a:t>Workshop </a:t>
            </a:r>
            <a:r>
              <a:rPr lang="da-DK" sz="2400" dirty="0" err="1">
                <a:solidFill>
                  <a:srgbClr val="7F7F7F"/>
                </a:solidFill>
              </a:rPr>
              <a:t>Moscow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report</a:t>
            </a:r>
            <a:r>
              <a:rPr lang="da-DK" sz="2400" dirty="0">
                <a:solidFill>
                  <a:srgbClr val="7F7F7F"/>
                </a:solidFill>
              </a:rPr>
              <a:t> (NORDECO/CSIPN, </a:t>
            </a:r>
            <a:r>
              <a:rPr lang="da-DK" sz="2400" strike="sngStrike" dirty="0">
                <a:solidFill>
                  <a:srgbClr val="7F7F7F"/>
                </a:solidFill>
              </a:rPr>
              <a:t>May 2022</a:t>
            </a:r>
            <a:r>
              <a:rPr lang="da-DK" sz="2400" dirty="0">
                <a:solidFill>
                  <a:srgbClr val="7F7F7F"/>
                </a:solidFill>
              </a:rPr>
              <a:t>)</a:t>
            </a:r>
            <a:r>
              <a:rPr lang="da-DK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da-DK" dirty="0">
              <a:solidFill>
                <a:srgbClr val="7F7F7F"/>
              </a:solidFill>
            </a:endParaRPr>
          </a:p>
        </p:txBody>
      </p:sp>
      <p:pic>
        <p:nvPicPr>
          <p:cNvPr id="8" name="Billede 7" descr="Et billede, der indeholder bygning, udendørs, himmel&#10;&#10;Automatisk genereret beskrivelse">
            <a:extLst>
              <a:ext uri="{FF2B5EF4-FFF2-40B4-BE49-F238E27FC236}">
                <a16:creationId xmlns:a16="http://schemas.microsoft.com/office/drawing/2014/main" id="{50381FAC-737C-C14C-9AB9-BEEEB8D86A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84" y="2719483"/>
            <a:ext cx="5759450" cy="372173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86332839-3CDE-2A48-A4F3-004C5694541E}"/>
              </a:ext>
            </a:extLst>
          </p:cNvPr>
          <p:cNvSpPr/>
          <p:nvPr/>
        </p:nvSpPr>
        <p:spPr>
          <a:xfrm>
            <a:off x="1747693" y="6488668"/>
            <a:ext cx="70915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7F7F7F"/>
                </a:solidFill>
              </a:rPr>
              <a:t>*</a:t>
            </a:r>
            <a:r>
              <a:rPr lang="da-DK" dirty="0" err="1">
                <a:solidFill>
                  <a:srgbClr val="7F7F7F"/>
                </a:solidFill>
              </a:rPr>
              <a:t>Incl</a:t>
            </a:r>
            <a:r>
              <a:rPr lang="da-DK" dirty="0">
                <a:solidFill>
                  <a:srgbClr val="7F7F7F"/>
                </a:solidFill>
              </a:rPr>
              <a:t>. </a:t>
            </a:r>
            <a:r>
              <a:rPr lang="da-DK" dirty="0" err="1">
                <a:solidFill>
                  <a:srgbClr val="7F7F7F"/>
                </a:solidFill>
              </a:rPr>
              <a:t>requirements</a:t>
            </a:r>
            <a:r>
              <a:rPr lang="da-DK" dirty="0">
                <a:solidFill>
                  <a:srgbClr val="7F7F7F"/>
                </a:solidFill>
              </a:rPr>
              <a:t> for </a:t>
            </a:r>
            <a:r>
              <a:rPr lang="da-DK" dirty="0" err="1">
                <a:solidFill>
                  <a:srgbClr val="7F7F7F"/>
                </a:solidFill>
              </a:rPr>
              <a:t>Arctic</a:t>
            </a:r>
            <a:r>
              <a:rPr lang="da-DK" dirty="0">
                <a:solidFill>
                  <a:srgbClr val="7F7F7F"/>
                </a:solidFill>
              </a:rPr>
              <a:t> Best </a:t>
            </a:r>
            <a:r>
              <a:rPr lang="da-DK" dirty="0" err="1">
                <a:solidFill>
                  <a:srgbClr val="7F7F7F"/>
                </a:solidFill>
              </a:rPr>
              <a:t>Practices</a:t>
            </a:r>
            <a:r>
              <a:rPr lang="da-DK" dirty="0">
                <a:solidFill>
                  <a:srgbClr val="7F7F7F"/>
                </a:solidFill>
              </a:rPr>
              <a:t> System in </a:t>
            </a:r>
            <a:r>
              <a:rPr lang="da-DK" dirty="0" err="1">
                <a:solidFill>
                  <a:srgbClr val="7F7F7F"/>
                </a:solidFill>
              </a:rPr>
              <a:t>Yakutia</a:t>
            </a:r>
            <a:r>
              <a:rPr lang="da-DK" dirty="0">
                <a:solidFill>
                  <a:srgbClr val="7F7F7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991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1" y="471954"/>
            <a:ext cx="8229600" cy="968899"/>
          </a:xfrm>
        </p:spPr>
        <p:txBody>
          <a:bodyPr>
            <a:noAutofit/>
          </a:bodyPr>
          <a:lstStyle/>
          <a:p>
            <a:br>
              <a:rPr lang="da-DK" sz="2800" b="1" dirty="0"/>
            </a:br>
            <a:r>
              <a:rPr lang="da-DK" sz="2800" b="1" dirty="0"/>
              <a:t>Progress June – Dec. 2021 </a:t>
            </a:r>
            <a:br>
              <a:rPr lang="da-DK" sz="2800" b="1" dirty="0"/>
            </a:br>
            <a:endParaRPr lang="da-DK" sz="4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001" y="1465120"/>
            <a:ext cx="8737600" cy="5182529"/>
          </a:xfrm>
        </p:spPr>
        <p:txBody>
          <a:bodyPr>
            <a:normAutofit fontScale="85000" lnSpcReduction="20000"/>
          </a:bodyPr>
          <a:lstStyle/>
          <a:p>
            <a:r>
              <a:rPr lang="da-DK" sz="2400" dirty="0" err="1">
                <a:solidFill>
                  <a:srgbClr val="7F7F7F"/>
                </a:solidFill>
              </a:rPr>
              <a:t>Updated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activity</a:t>
            </a:r>
            <a:r>
              <a:rPr lang="da-DK" sz="2400" dirty="0">
                <a:solidFill>
                  <a:srgbClr val="7F7F7F"/>
                </a:solidFill>
              </a:rPr>
              <a:t> plans </a:t>
            </a:r>
            <a:r>
              <a:rPr lang="da-DK" sz="2400" dirty="0" err="1">
                <a:solidFill>
                  <a:srgbClr val="7F7F7F"/>
                </a:solidFill>
              </a:rPr>
              <a:t>Yakutia</a:t>
            </a:r>
            <a:r>
              <a:rPr lang="da-DK" sz="2400" dirty="0">
                <a:solidFill>
                  <a:srgbClr val="7F7F7F"/>
                </a:solidFill>
              </a:rPr>
              <a:t> and Kola </a:t>
            </a:r>
            <a:r>
              <a:rPr lang="da-DK" sz="2400" dirty="0" err="1">
                <a:solidFill>
                  <a:srgbClr val="7F7F7F"/>
                </a:solidFill>
              </a:rPr>
              <a:t>Sapmi</a:t>
            </a:r>
            <a:endParaRPr lang="da-DK" sz="2400" dirty="0">
              <a:solidFill>
                <a:srgbClr val="7F7F7F"/>
              </a:solidFill>
            </a:endParaRPr>
          </a:p>
          <a:p>
            <a:r>
              <a:rPr lang="da-DK" sz="2400" dirty="0" err="1">
                <a:solidFill>
                  <a:srgbClr val="7F7F7F"/>
                </a:solidFill>
              </a:rPr>
              <a:t>Eight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groups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actively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monitoring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resource</a:t>
            </a:r>
            <a:r>
              <a:rPr lang="da-DK" sz="2400" dirty="0">
                <a:solidFill>
                  <a:srgbClr val="7F7F7F"/>
                </a:solidFill>
              </a:rPr>
              <a:t> trends </a:t>
            </a:r>
          </a:p>
          <a:p>
            <a:r>
              <a:rPr lang="da-DK" sz="2400" dirty="0">
                <a:solidFill>
                  <a:srgbClr val="7F7F7F"/>
                </a:solidFill>
              </a:rPr>
              <a:t>Guidance of the </a:t>
            </a:r>
            <a:r>
              <a:rPr lang="da-DK" sz="2400" dirty="0" err="1">
                <a:solidFill>
                  <a:srgbClr val="7F7F7F"/>
                </a:solidFill>
              </a:rPr>
              <a:t>community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monitoring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groups</a:t>
            </a:r>
            <a:endParaRPr lang="da-DK" sz="2400" dirty="0">
              <a:solidFill>
                <a:srgbClr val="7F7F7F"/>
              </a:solidFill>
            </a:endParaRPr>
          </a:p>
          <a:p>
            <a:r>
              <a:rPr lang="da-DK" sz="2400" dirty="0" err="1">
                <a:solidFill>
                  <a:srgbClr val="7F7F7F"/>
                </a:solidFill>
              </a:rPr>
              <a:t>Continued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learning</a:t>
            </a:r>
            <a:r>
              <a:rPr lang="da-DK" sz="2400" dirty="0">
                <a:solidFill>
                  <a:srgbClr val="7F7F7F"/>
                </a:solidFill>
              </a:rPr>
              <a:t> and </a:t>
            </a:r>
            <a:r>
              <a:rPr lang="da-DK" sz="2400" dirty="0" err="1">
                <a:solidFill>
                  <a:srgbClr val="7F7F7F"/>
                </a:solidFill>
              </a:rPr>
              <a:t>adjustment</a:t>
            </a:r>
            <a:r>
              <a:rPr lang="da-DK" sz="2400" dirty="0">
                <a:solidFill>
                  <a:srgbClr val="7F7F7F"/>
                </a:solidFill>
              </a:rPr>
              <a:t> of </a:t>
            </a:r>
            <a:r>
              <a:rPr lang="da-DK" sz="2400" dirty="0" err="1">
                <a:solidFill>
                  <a:srgbClr val="7F7F7F"/>
                </a:solidFill>
              </a:rPr>
              <a:t>approaches</a:t>
            </a:r>
            <a:endParaRPr lang="da-DK" sz="2400" dirty="0">
              <a:solidFill>
                <a:srgbClr val="7F7F7F"/>
              </a:solidFill>
            </a:endParaRPr>
          </a:p>
          <a:p>
            <a:r>
              <a:rPr lang="da-DK" sz="2400" dirty="0" err="1">
                <a:solidFill>
                  <a:srgbClr val="7F7F7F"/>
                </a:solidFill>
              </a:rPr>
              <a:t>Experience</a:t>
            </a:r>
            <a:r>
              <a:rPr lang="da-DK" sz="2400" dirty="0">
                <a:solidFill>
                  <a:srgbClr val="7F7F7F"/>
                </a:solidFill>
              </a:rPr>
              <a:t> Exchange workshop </a:t>
            </a:r>
            <a:r>
              <a:rPr lang="da-DK" sz="2400" dirty="0" err="1">
                <a:solidFill>
                  <a:srgbClr val="7F7F7F"/>
                </a:solidFill>
              </a:rPr>
              <a:t>btw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Yakutia</a:t>
            </a:r>
            <a:r>
              <a:rPr lang="da-DK" sz="2400" dirty="0">
                <a:solidFill>
                  <a:srgbClr val="7F7F7F"/>
                </a:solidFill>
              </a:rPr>
              <a:t> and Kola </a:t>
            </a:r>
            <a:r>
              <a:rPr lang="da-DK" sz="2400" dirty="0" err="1">
                <a:solidFill>
                  <a:srgbClr val="7F7F7F"/>
                </a:solidFill>
              </a:rPr>
              <a:t>Peninsula</a:t>
            </a:r>
            <a:r>
              <a:rPr lang="da-DK" sz="2400" dirty="0">
                <a:solidFill>
                  <a:srgbClr val="7F7F7F"/>
                </a:solidFill>
              </a:rPr>
              <a:t> CBM </a:t>
            </a:r>
            <a:r>
              <a:rPr lang="da-DK" sz="2400" dirty="0" err="1">
                <a:solidFill>
                  <a:srgbClr val="7F7F7F"/>
                </a:solidFill>
              </a:rPr>
              <a:t>groups</a:t>
            </a:r>
            <a:r>
              <a:rPr lang="da-DK" sz="2400" dirty="0">
                <a:solidFill>
                  <a:srgbClr val="7F7F7F"/>
                </a:solidFill>
              </a:rPr>
              <a:t>  in Murmansk, </a:t>
            </a:r>
            <a:r>
              <a:rPr lang="da-DK" sz="2400" dirty="0" err="1">
                <a:solidFill>
                  <a:srgbClr val="7F7F7F"/>
                </a:solidFill>
              </a:rPr>
              <a:t>Nov</a:t>
            </a:r>
            <a:r>
              <a:rPr lang="da-DK" sz="2400" dirty="0">
                <a:solidFill>
                  <a:srgbClr val="7F7F7F"/>
                </a:solidFill>
              </a:rPr>
              <a:t> 2021</a:t>
            </a:r>
          </a:p>
          <a:p>
            <a:r>
              <a:rPr lang="da-DK" sz="2400" dirty="0" err="1">
                <a:solidFill>
                  <a:srgbClr val="7F7F7F"/>
                </a:solidFill>
              </a:rPr>
              <a:t>Discussions</a:t>
            </a:r>
            <a:r>
              <a:rPr lang="da-DK" sz="2400" dirty="0">
                <a:solidFill>
                  <a:srgbClr val="7F7F7F"/>
                </a:solidFill>
              </a:rPr>
              <a:t> w/</a:t>
            </a:r>
            <a:r>
              <a:rPr lang="da-DK" sz="2400" dirty="0" err="1">
                <a:solidFill>
                  <a:srgbClr val="7F7F7F"/>
                </a:solidFill>
              </a:rPr>
              <a:t>Bikin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Indigenous</a:t>
            </a:r>
            <a:r>
              <a:rPr lang="da-DK" sz="2400" dirty="0">
                <a:solidFill>
                  <a:srgbClr val="7F7F7F"/>
                </a:solidFill>
              </a:rPr>
              <a:t> Peoples’ </a:t>
            </a:r>
            <a:r>
              <a:rPr lang="da-DK" sz="2400" dirty="0" err="1">
                <a:solidFill>
                  <a:srgbClr val="7F7F7F"/>
                </a:solidFill>
              </a:rPr>
              <a:t>group</a:t>
            </a: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dirty="0" err="1">
                <a:solidFill>
                  <a:srgbClr val="7F7F7F"/>
                </a:solidFill>
              </a:rPr>
              <a:t>Dissemination</a:t>
            </a:r>
            <a:r>
              <a:rPr lang="da-DK" sz="2400" dirty="0">
                <a:solidFill>
                  <a:srgbClr val="7F7F7F"/>
                </a:solidFill>
              </a:rPr>
              <a:t>:</a:t>
            </a:r>
          </a:p>
          <a:p>
            <a:r>
              <a:rPr lang="da-DK" sz="2400" dirty="0" err="1">
                <a:solidFill>
                  <a:srgbClr val="7F7F7F"/>
                </a:solidFill>
              </a:rPr>
              <a:t>Regular</a:t>
            </a:r>
            <a:r>
              <a:rPr lang="da-DK" sz="2400" dirty="0">
                <a:solidFill>
                  <a:srgbClr val="7F7F7F"/>
                </a:solidFill>
              </a:rPr>
              <a:t> inputs to </a:t>
            </a:r>
            <a:r>
              <a:rPr lang="da-DK" sz="2400" dirty="0" err="1">
                <a:solidFill>
                  <a:srgbClr val="7F7F7F"/>
                </a:solidFill>
              </a:rPr>
              <a:t>natural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resource</a:t>
            </a:r>
            <a:r>
              <a:rPr lang="da-DK" sz="2400" dirty="0">
                <a:solidFill>
                  <a:srgbClr val="7F7F7F"/>
                </a:solidFill>
              </a:rPr>
              <a:t> management decision-</a:t>
            </a:r>
            <a:r>
              <a:rPr lang="da-DK" sz="2400" dirty="0" err="1">
                <a:solidFill>
                  <a:srgbClr val="7F7F7F"/>
                </a:solidFill>
              </a:rPr>
              <a:t>making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Yakutia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</a:p>
          <a:p>
            <a:r>
              <a:rPr lang="da-DK" sz="2400" dirty="0">
                <a:solidFill>
                  <a:srgbClr val="7F7F7F"/>
                </a:solidFill>
              </a:rPr>
              <a:t>CBM Training Guideline</a:t>
            </a:r>
          </a:p>
          <a:p>
            <a:r>
              <a:rPr lang="da-DK" sz="2400" i="1" dirty="0">
                <a:solidFill>
                  <a:srgbClr val="7F7F7F"/>
                </a:solidFill>
              </a:rPr>
              <a:t>”CBM in the </a:t>
            </a:r>
            <a:r>
              <a:rPr lang="da-DK" sz="2400" i="1" dirty="0" err="1">
                <a:solidFill>
                  <a:srgbClr val="7F7F7F"/>
                </a:solidFill>
              </a:rPr>
              <a:t>Arctic</a:t>
            </a:r>
            <a:r>
              <a:rPr lang="da-DK" sz="2400" i="1" dirty="0">
                <a:solidFill>
                  <a:srgbClr val="7F7F7F"/>
                </a:solidFill>
              </a:rPr>
              <a:t>”</a:t>
            </a:r>
            <a:r>
              <a:rPr lang="da-DK" sz="2400" dirty="0">
                <a:solidFill>
                  <a:srgbClr val="7F7F7F"/>
                </a:solidFill>
              </a:rPr>
              <a:t> book translation </a:t>
            </a:r>
            <a:r>
              <a:rPr lang="da-DK" sz="2400" dirty="0" err="1">
                <a:solidFill>
                  <a:srgbClr val="7F7F7F"/>
                </a:solidFill>
              </a:rPr>
              <a:t>into</a:t>
            </a:r>
            <a:r>
              <a:rPr lang="da-DK" sz="2400" dirty="0">
                <a:solidFill>
                  <a:srgbClr val="7F7F7F"/>
                </a:solidFill>
              </a:rPr>
              <a:t> Russian</a:t>
            </a:r>
          </a:p>
          <a:p>
            <a:r>
              <a:rPr lang="da-DK" sz="2400" dirty="0">
                <a:solidFill>
                  <a:srgbClr val="7F7F7F"/>
                </a:solidFill>
              </a:rPr>
              <a:t>Case </a:t>
            </a:r>
            <a:r>
              <a:rPr lang="da-DK" sz="2400" dirty="0" err="1">
                <a:solidFill>
                  <a:srgbClr val="7F7F7F"/>
                </a:solidFill>
              </a:rPr>
              <a:t>study</a:t>
            </a:r>
            <a:r>
              <a:rPr lang="da-DK" sz="2400" dirty="0">
                <a:solidFill>
                  <a:srgbClr val="7F7F7F"/>
                </a:solidFill>
              </a:rPr>
              <a:t> ”Citizen Science Fragile </a:t>
            </a:r>
            <a:r>
              <a:rPr lang="da-DK" sz="2400" dirty="0" err="1">
                <a:solidFill>
                  <a:srgbClr val="7F7F7F"/>
                </a:solidFill>
              </a:rPr>
              <a:t>Areas</a:t>
            </a:r>
            <a:r>
              <a:rPr lang="da-DK" sz="2400" dirty="0">
                <a:solidFill>
                  <a:srgbClr val="7F7F7F"/>
                </a:solidFill>
              </a:rPr>
              <a:t>”, INTAROS </a:t>
            </a:r>
            <a:r>
              <a:rPr lang="da-DK" sz="2400" dirty="0" err="1">
                <a:solidFill>
                  <a:srgbClr val="7F7F7F"/>
                </a:solidFill>
              </a:rPr>
              <a:t>booklet</a:t>
            </a: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dirty="0" err="1">
                <a:solidFill>
                  <a:srgbClr val="7F7F7F"/>
                </a:solidFill>
              </a:rPr>
              <a:t>Other</a:t>
            </a:r>
            <a:r>
              <a:rPr lang="da-DK" sz="2400" dirty="0">
                <a:solidFill>
                  <a:srgbClr val="7F7F7F"/>
                </a:solidFill>
              </a:rPr>
              <a:t>:</a:t>
            </a:r>
          </a:p>
          <a:p>
            <a:r>
              <a:rPr lang="da-DK" sz="2400" dirty="0">
                <a:solidFill>
                  <a:srgbClr val="7F7F7F"/>
                </a:solidFill>
              </a:rPr>
              <a:t>Assisted Russian IP </a:t>
            </a:r>
            <a:r>
              <a:rPr lang="da-DK" sz="2400" dirty="0" err="1">
                <a:solidFill>
                  <a:srgbClr val="7F7F7F"/>
                </a:solidFill>
              </a:rPr>
              <a:t>activities</a:t>
            </a:r>
            <a:r>
              <a:rPr lang="da-DK" sz="2400" dirty="0">
                <a:solidFill>
                  <a:srgbClr val="7F7F7F"/>
                </a:solidFill>
              </a:rPr>
              <a:t> in </a:t>
            </a:r>
            <a:r>
              <a:rPr lang="da-DK" sz="2400" dirty="0" err="1">
                <a:solidFill>
                  <a:srgbClr val="7F7F7F"/>
                </a:solidFill>
              </a:rPr>
              <a:t>Wayfinder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projects</a:t>
            </a:r>
            <a:endParaRPr lang="da-DK" sz="2400" dirty="0">
              <a:solidFill>
                <a:srgbClr val="7F7F7F"/>
              </a:solidFill>
            </a:endParaRPr>
          </a:p>
          <a:p>
            <a:r>
              <a:rPr lang="da-DK" sz="2400" dirty="0" err="1">
                <a:solidFill>
                  <a:srgbClr val="7F7F7F"/>
                </a:solidFill>
              </a:rPr>
              <a:t>Arctic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Practice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questions</a:t>
            </a:r>
            <a:r>
              <a:rPr lang="da-DK" sz="2400" dirty="0">
                <a:solidFill>
                  <a:srgbClr val="7F7F7F"/>
                </a:solidFill>
              </a:rPr>
              <a:t>, </a:t>
            </a:r>
            <a:r>
              <a:rPr lang="da-DK" sz="2400" dirty="0" err="1">
                <a:solidFill>
                  <a:srgbClr val="7F7F7F"/>
                </a:solidFill>
              </a:rPr>
              <a:t>answers</a:t>
            </a:r>
            <a:r>
              <a:rPr lang="da-DK" sz="2400" dirty="0">
                <a:solidFill>
                  <a:srgbClr val="7F7F7F"/>
                </a:solidFill>
              </a:rPr>
              <a:t> from </a:t>
            </a:r>
            <a:r>
              <a:rPr lang="da-DK" sz="2400" dirty="0" err="1">
                <a:solidFill>
                  <a:srgbClr val="7F7F7F"/>
                </a:solidFill>
              </a:rPr>
              <a:t>three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communities</a:t>
            </a: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</p:txBody>
      </p:sp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72AA8DD-9112-EC48-8A65-7F4A924B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15" y="96768"/>
            <a:ext cx="1314451" cy="9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0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3334" y="425423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b="1" dirty="0"/>
              <a:t>Plans for the </a:t>
            </a:r>
            <a:r>
              <a:rPr lang="da-DK" sz="2800" b="1" dirty="0" err="1"/>
              <a:t>next</a:t>
            </a:r>
            <a:r>
              <a:rPr lang="da-DK" sz="2800" b="1" dirty="0"/>
              <a:t> 6 </a:t>
            </a:r>
            <a:r>
              <a:rPr lang="da-DK" sz="2800" b="1" dirty="0" err="1"/>
              <a:t>months</a:t>
            </a:r>
            <a:endParaRPr lang="da-DK" sz="4800" b="1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27001" y="1282304"/>
            <a:ext cx="8737600" cy="51825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Community groups continue monitor resource trends 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Continued guidance of the groups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Further learning and adjustment of approaches</a:t>
            </a:r>
          </a:p>
          <a:p>
            <a:pPr marL="0" indent="0">
              <a:buNone/>
            </a:pP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Moscow experience exchange workshop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Arctic Practice questions, dialogue with the coordinators</a:t>
            </a:r>
            <a:endParaRPr lang="da-DK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dirty="0">
                <a:solidFill>
                  <a:srgbClr val="7F7F7F"/>
                </a:solidFill>
              </a:rPr>
              <a:t>D4.1 Report on interviews w. </a:t>
            </a:r>
            <a:r>
              <a:rPr lang="da-DK" sz="2400" dirty="0" err="1">
                <a:solidFill>
                  <a:srgbClr val="7F7F7F"/>
                </a:solidFill>
              </a:rPr>
              <a:t>users</a:t>
            </a:r>
            <a:r>
              <a:rPr lang="da-DK" sz="2400" dirty="0">
                <a:solidFill>
                  <a:srgbClr val="7F7F7F"/>
                </a:solidFill>
              </a:rPr>
              <a:t> and </a:t>
            </a:r>
            <a:r>
              <a:rPr lang="da-DK" sz="2400" dirty="0" err="1">
                <a:solidFill>
                  <a:srgbClr val="7F7F7F"/>
                </a:solidFill>
              </a:rPr>
              <a:t>stakeholders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Yakutia</a:t>
            </a:r>
            <a:r>
              <a:rPr lang="da-DK" sz="2400" dirty="0">
                <a:solidFill>
                  <a:srgbClr val="7F7F7F"/>
                </a:solidFill>
              </a:rPr>
              <a:t> (</a:t>
            </a:r>
            <a:r>
              <a:rPr lang="da-DK" sz="2400" dirty="0" err="1">
                <a:solidFill>
                  <a:srgbClr val="7F7F7F"/>
                </a:solidFill>
              </a:rPr>
              <a:t>postponed</a:t>
            </a:r>
            <a:r>
              <a:rPr lang="da-DK" sz="2400" dirty="0">
                <a:solidFill>
                  <a:srgbClr val="7F7F7F"/>
                </a:solidFill>
              </a:rPr>
              <a:t> from M12). Timing: </a:t>
            </a:r>
            <a:r>
              <a:rPr lang="da-DK" sz="2400" dirty="0" err="1">
                <a:solidFill>
                  <a:srgbClr val="7F7F7F"/>
                </a:solidFill>
              </a:rPr>
              <a:t>Depends</a:t>
            </a:r>
            <a:r>
              <a:rPr lang="da-DK" sz="2400" dirty="0">
                <a:solidFill>
                  <a:srgbClr val="7F7F7F"/>
                </a:solidFill>
              </a:rPr>
              <a:t> on </a:t>
            </a:r>
            <a:r>
              <a:rPr lang="da-DK" sz="2400" dirty="0" err="1">
                <a:solidFill>
                  <a:srgbClr val="7F7F7F"/>
                </a:solidFill>
              </a:rPr>
              <a:t>travel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restrictions</a:t>
            </a: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  <a:p>
            <a:pPr marL="0" indent="0">
              <a:buNone/>
            </a:pPr>
            <a:r>
              <a:rPr lang="da-DK" sz="2400" dirty="0">
                <a:solidFill>
                  <a:srgbClr val="7F7F7F"/>
                </a:solidFill>
              </a:rPr>
              <a:t>D4.2 Report from workshop on </a:t>
            </a:r>
            <a:r>
              <a:rPr lang="da-DK" sz="2400" dirty="0" err="1">
                <a:solidFill>
                  <a:srgbClr val="7F7F7F"/>
                </a:solidFill>
              </a:rPr>
              <a:t>capacity-building</a:t>
            </a:r>
            <a:r>
              <a:rPr lang="da-DK" sz="2400" dirty="0">
                <a:solidFill>
                  <a:srgbClr val="7F7F7F"/>
                </a:solidFill>
              </a:rPr>
              <a:t>, CBM and standards (</a:t>
            </a:r>
            <a:r>
              <a:rPr lang="da-DK" sz="2400" dirty="0" err="1">
                <a:solidFill>
                  <a:srgbClr val="7F7F7F"/>
                </a:solidFill>
              </a:rPr>
              <a:t>postponed</a:t>
            </a:r>
            <a:r>
              <a:rPr lang="da-DK" sz="2400" dirty="0">
                <a:solidFill>
                  <a:srgbClr val="7F7F7F"/>
                </a:solidFill>
              </a:rPr>
              <a:t> from M30). Timing: </a:t>
            </a:r>
            <a:r>
              <a:rPr lang="da-DK" sz="2400" dirty="0" err="1">
                <a:solidFill>
                  <a:srgbClr val="7F7F7F"/>
                </a:solidFill>
              </a:rPr>
              <a:t>Proposed</a:t>
            </a:r>
            <a:r>
              <a:rPr lang="da-DK" sz="2400" dirty="0">
                <a:solidFill>
                  <a:srgbClr val="7F7F7F"/>
                </a:solidFill>
              </a:rPr>
              <a:t> </a:t>
            </a:r>
            <a:r>
              <a:rPr lang="da-DK" sz="2400" dirty="0" err="1">
                <a:solidFill>
                  <a:srgbClr val="7F7F7F"/>
                </a:solidFill>
              </a:rPr>
              <a:t>completed</a:t>
            </a:r>
            <a:r>
              <a:rPr lang="da-DK" sz="2400" dirty="0">
                <a:solidFill>
                  <a:srgbClr val="7F7F7F"/>
                </a:solidFill>
              </a:rPr>
              <a:t> May 2022</a:t>
            </a:r>
          </a:p>
          <a:p>
            <a:pPr marL="0" indent="0">
              <a:buNone/>
            </a:pPr>
            <a:endParaRPr lang="da-DK" sz="2400" dirty="0">
              <a:solidFill>
                <a:srgbClr val="7F7F7F"/>
              </a:solidFill>
            </a:endParaRPr>
          </a:p>
        </p:txBody>
      </p:sp>
      <p:pic>
        <p:nvPicPr>
          <p:cNvPr id="5" name="Bilde 2" descr="last ned (1)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000" y="25073"/>
            <a:ext cx="131445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872AA8DD-9112-EC48-8A65-7F4A924B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6215" y="96768"/>
            <a:ext cx="1314451" cy="96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268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9568</TotalTime>
  <Words>420</Words>
  <Application>Microsoft Macintosh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Kontortema</vt:lpstr>
      <vt:lpstr>PowerPoint Presentation</vt:lpstr>
      <vt:lpstr>WP4 Case study Russia </vt:lpstr>
      <vt:lpstr>WP4 Case study Russia </vt:lpstr>
      <vt:lpstr>WP4 Case study Russia </vt:lpstr>
      <vt:lpstr>Deliverables</vt:lpstr>
      <vt:lpstr> Progress June – Dec. 2021  </vt:lpstr>
      <vt:lpstr>Plans for the next 6 months</vt:lpstr>
    </vt:vector>
  </TitlesOfParts>
  <Company>Nordeco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Finn Danielsen</dc:creator>
  <cp:lastModifiedBy>Stein Sandven</cp:lastModifiedBy>
  <cp:revision>217</cp:revision>
  <cp:lastPrinted>2018-06-22T14:49:19Z</cp:lastPrinted>
  <dcterms:created xsi:type="dcterms:W3CDTF">2016-10-04T12:32:42Z</dcterms:created>
  <dcterms:modified xsi:type="dcterms:W3CDTF">2022-01-14T15:22:07Z</dcterms:modified>
</cp:coreProperties>
</file>