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0" r:id="rId3"/>
    <p:sldId id="258" r:id="rId4"/>
    <p:sldId id="261" r:id="rId5"/>
    <p:sldId id="262" r:id="rId6"/>
    <p:sldId id="263" r:id="rId7"/>
    <p:sldId id="264" r:id="rId8"/>
    <p:sldId id="265" r:id="rId9"/>
    <p:sldId id="259"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5928"/>
  </p:normalViewPr>
  <p:slideViewPr>
    <p:cSldViewPr snapToGrid="0" snapToObjects="1">
      <p:cViewPr varScale="1">
        <p:scale>
          <a:sx n="128" d="100"/>
          <a:sy n="128" d="100"/>
        </p:scale>
        <p:origin x="48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772C6-16CB-844A-BD7C-15939B22667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D7BF83D-1550-C04C-9C4F-0B8C76A79DD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D0B0C74-BB61-9B4A-AC94-06F1B8E132C2}"/>
              </a:ext>
            </a:extLst>
          </p:cNvPr>
          <p:cNvSpPr>
            <a:spLocks noGrp="1"/>
          </p:cNvSpPr>
          <p:nvPr>
            <p:ph type="dt" sz="half" idx="10"/>
          </p:nvPr>
        </p:nvSpPr>
        <p:spPr/>
        <p:txBody>
          <a:bodyPr/>
          <a:lstStyle/>
          <a:p>
            <a:fld id="{C26CE552-AB39-784E-A7B7-568FBEC6B4F8}" type="datetimeFigureOut">
              <a:rPr lang="en-US" smtClean="0"/>
              <a:t>1/13/22</a:t>
            </a:fld>
            <a:endParaRPr lang="en-US"/>
          </a:p>
        </p:txBody>
      </p:sp>
      <p:sp>
        <p:nvSpPr>
          <p:cNvPr id="5" name="Footer Placeholder 4">
            <a:extLst>
              <a:ext uri="{FF2B5EF4-FFF2-40B4-BE49-F238E27FC236}">
                <a16:creationId xmlns:a16="http://schemas.microsoft.com/office/drawing/2014/main" id="{FED28D1F-C2F0-7C42-AAE8-D9468983EF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827BEE-DA6B-314F-9E48-301720CE7833}"/>
              </a:ext>
            </a:extLst>
          </p:cNvPr>
          <p:cNvSpPr>
            <a:spLocks noGrp="1"/>
          </p:cNvSpPr>
          <p:nvPr>
            <p:ph type="sldNum" sz="quarter" idx="12"/>
          </p:nvPr>
        </p:nvSpPr>
        <p:spPr/>
        <p:txBody>
          <a:bodyPr/>
          <a:lstStyle/>
          <a:p>
            <a:fld id="{5C4D9C4B-4CAD-6242-9718-150E3CCAD38C}" type="slidenum">
              <a:rPr lang="en-US" smtClean="0"/>
              <a:t>‹#›</a:t>
            </a:fld>
            <a:endParaRPr lang="en-US"/>
          </a:p>
        </p:txBody>
      </p:sp>
    </p:spTree>
    <p:extLst>
      <p:ext uri="{BB962C8B-B14F-4D97-AF65-F5344CB8AC3E}">
        <p14:creationId xmlns:p14="http://schemas.microsoft.com/office/powerpoint/2010/main" val="2055437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6CFF4B-B32A-9543-A648-4AA948D60FD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78D59D8-9E34-2845-8CF9-E574C011F80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E4D01E4-BCB6-4748-9144-07FA1B092BB5}"/>
              </a:ext>
            </a:extLst>
          </p:cNvPr>
          <p:cNvSpPr>
            <a:spLocks noGrp="1"/>
          </p:cNvSpPr>
          <p:nvPr>
            <p:ph type="dt" sz="half" idx="10"/>
          </p:nvPr>
        </p:nvSpPr>
        <p:spPr/>
        <p:txBody>
          <a:bodyPr/>
          <a:lstStyle/>
          <a:p>
            <a:fld id="{C26CE552-AB39-784E-A7B7-568FBEC6B4F8}" type="datetimeFigureOut">
              <a:rPr lang="en-US" smtClean="0"/>
              <a:t>1/13/22</a:t>
            </a:fld>
            <a:endParaRPr lang="en-US"/>
          </a:p>
        </p:txBody>
      </p:sp>
      <p:sp>
        <p:nvSpPr>
          <p:cNvPr id="5" name="Footer Placeholder 4">
            <a:extLst>
              <a:ext uri="{FF2B5EF4-FFF2-40B4-BE49-F238E27FC236}">
                <a16:creationId xmlns:a16="http://schemas.microsoft.com/office/drawing/2014/main" id="{39B6816C-218C-9D4C-8E66-EEBD5B40D6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DCD529-6C6D-9F4C-8A56-E104094A3FBB}"/>
              </a:ext>
            </a:extLst>
          </p:cNvPr>
          <p:cNvSpPr>
            <a:spLocks noGrp="1"/>
          </p:cNvSpPr>
          <p:nvPr>
            <p:ph type="sldNum" sz="quarter" idx="12"/>
          </p:nvPr>
        </p:nvSpPr>
        <p:spPr/>
        <p:txBody>
          <a:bodyPr/>
          <a:lstStyle/>
          <a:p>
            <a:fld id="{5C4D9C4B-4CAD-6242-9718-150E3CCAD38C}" type="slidenum">
              <a:rPr lang="en-US" smtClean="0"/>
              <a:t>‹#›</a:t>
            </a:fld>
            <a:endParaRPr lang="en-US"/>
          </a:p>
        </p:txBody>
      </p:sp>
    </p:spTree>
    <p:extLst>
      <p:ext uri="{BB962C8B-B14F-4D97-AF65-F5344CB8AC3E}">
        <p14:creationId xmlns:p14="http://schemas.microsoft.com/office/powerpoint/2010/main" val="20213808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5245B55-2C3D-E443-B85C-8156BB0FFE7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BDB9B72-0AC0-4941-A0D9-AC0BBF60FA7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EE15FE8-2A49-1F4B-9CEE-C18B71E07359}"/>
              </a:ext>
            </a:extLst>
          </p:cNvPr>
          <p:cNvSpPr>
            <a:spLocks noGrp="1"/>
          </p:cNvSpPr>
          <p:nvPr>
            <p:ph type="dt" sz="half" idx="10"/>
          </p:nvPr>
        </p:nvSpPr>
        <p:spPr/>
        <p:txBody>
          <a:bodyPr/>
          <a:lstStyle/>
          <a:p>
            <a:fld id="{C26CE552-AB39-784E-A7B7-568FBEC6B4F8}" type="datetimeFigureOut">
              <a:rPr lang="en-US" smtClean="0"/>
              <a:t>1/13/22</a:t>
            </a:fld>
            <a:endParaRPr lang="en-US"/>
          </a:p>
        </p:txBody>
      </p:sp>
      <p:sp>
        <p:nvSpPr>
          <p:cNvPr id="5" name="Footer Placeholder 4">
            <a:extLst>
              <a:ext uri="{FF2B5EF4-FFF2-40B4-BE49-F238E27FC236}">
                <a16:creationId xmlns:a16="http://schemas.microsoft.com/office/drawing/2014/main" id="{D89D441C-D468-E540-A9A6-DF9B222735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5C285D-737B-A84A-B132-055CBD4E0811}"/>
              </a:ext>
            </a:extLst>
          </p:cNvPr>
          <p:cNvSpPr>
            <a:spLocks noGrp="1"/>
          </p:cNvSpPr>
          <p:nvPr>
            <p:ph type="sldNum" sz="quarter" idx="12"/>
          </p:nvPr>
        </p:nvSpPr>
        <p:spPr/>
        <p:txBody>
          <a:bodyPr/>
          <a:lstStyle/>
          <a:p>
            <a:fld id="{5C4D9C4B-4CAD-6242-9718-150E3CCAD38C}" type="slidenum">
              <a:rPr lang="en-US" smtClean="0"/>
              <a:t>‹#›</a:t>
            </a:fld>
            <a:endParaRPr lang="en-US"/>
          </a:p>
        </p:txBody>
      </p:sp>
    </p:spTree>
    <p:extLst>
      <p:ext uri="{BB962C8B-B14F-4D97-AF65-F5344CB8AC3E}">
        <p14:creationId xmlns:p14="http://schemas.microsoft.com/office/powerpoint/2010/main" val="4108740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A7DE8-9887-C946-AC8E-E2F8F85802B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8C5A6D5-3B1C-AA4D-BD36-A86A5519E0F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B23399-B742-5949-A7CA-6246445E38A3}"/>
              </a:ext>
            </a:extLst>
          </p:cNvPr>
          <p:cNvSpPr>
            <a:spLocks noGrp="1"/>
          </p:cNvSpPr>
          <p:nvPr>
            <p:ph type="dt" sz="half" idx="10"/>
          </p:nvPr>
        </p:nvSpPr>
        <p:spPr/>
        <p:txBody>
          <a:bodyPr/>
          <a:lstStyle/>
          <a:p>
            <a:fld id="{C26CE552-AB39-784E-A7B7-568FBEC6B4F8}" type="datetimeFigureOut">
              <a:rPr lang="en-US" smtClean="0"/>
              <a:t>1/13/22</a:t>
            </a:fld>
            <a:endParaRPr lang="en-US"/>
          </a:p>
        </p:txBody>
      </p:sp>
      <p:sp>
        <p:nvSpPr>
          <p:cNvPr id="5" name="Footer Placeholder 4">
            <a:extLst>
              <a:ext uri="{FF2B5EF4-FFF2-40B4-BE49-F238E27FC236}">
                <a16:creationId xmlns:a16="http://schemas.microsoft.com/office/drawing/2014/main" id="{CE320846-0349-D341-847A-34F8990231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FE6E75-4860-6B41-8384-D68C14D94B88}"/>
              </a:ext>
            </a:extLst>
          </p:cNvPr>
          <p:cNvSpPr>
            <a:spLocks noGrp="1"/>
          </p:cNvSpPr>
          <p:nvPr>
            <p:ph type="sldNum" sz="quarter" idx="12"/>
          </p:nvPr>
        </p:nvSpPr>
        <p:spPr/>
        <p:txBody>
          <a:bodyPr/>
          <a:lstStyle/>
          <a:p>
            <a:fld id="{5C4D9C4B-4CAD-6242-9718-150E3CCAD38C}" type="slidenum">
              <a:rPr lang="en-US" smtClean="0"/>
              <a:t>‹#›</a:t>
            </a:fld>
            <a:endParaRPr lang="en-US"/>
          </a:p>
        </p:txBody>
      </p:sp>
    </p:spTree>
    <p:extLst>
      <p:ext uri="{BB962C8B-B14F-4D97-AF65-F5344CB8AC3E}">
        <p14:creationId xmlns:p14="http://schemas.microsoft.com/office/powerpoint/2010/main" val="23636637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57EF2B-AD1B-F748-AA0A-BF2100AE1B1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077FB34-E78C-C549-9ACB-B217508F8D5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F697D4B-B1A7-A04A-B17A-7624F1EC10BC}"/>
              </a:ext>
            </a:extLst>
          </p:cNvPr>
          <p:cNvSpPr>
            <a:spLocks noGrp="1"/>
          </p:cNvSpPr>
          <p:nvPr>
            <p:ph type="dt" sz="half" idx="10"/>
          </p:nvPr>
        </p:nvSpPr>
        <p:spPr/>
        <p:txBody>
          <a:bodyPr/>
          <a:lstStyle/>
          <a:p>
            <a:fld id="{C26CE552-AB39-784E-A7B7-568FBEC6B4F8}" type="datetimeFigureOut">
              <a:rPr lang="en-US" smtClean="0"/>
              <a:t>1/13/22</a:t>
            </a:fld>
            <a:endParaRPr lang="en-US"/>
          </a:p>
        </p:txBody>
      </p:sp>
      <p:sp>
        <p:nvSpPr>
          <p:cNvPr id="5" name="Footer Placeholder 4">
            <a:extLst>
              <a:ext uri="{FF2B5EF4-FFF2-40B4-BE49-F238E27FC236}">
                <a16:creationId xmlns:a16="http://schemas.microsoft.com/office/drawing/2014/main" id="{B1D44A5A-041B-8144-8B98-34621326AA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DA2E4F-B0E3-7E4B-88BB-DC09D0DA4C88}"/>
              </a:ext>
            </a:extLst>
          </p:cNvPr>
          <p:cNvSpPr>
            <a:spLocks noGrp="1"/>
          </p:cNvSpPr>
          <p:nvPr>
            <p:ph type="sldNum" sz="quarter" idx="12"/>
          </p:nvPr>
        </p:nvSpPr>
        <p:spPr/>
        <p:txBody>
          <a:bodyPr/>
          <a:lstStyle/>
          <a:p>
            <a:fld id="{5C4D9C4B-4CAD-6242-9718-150E3CCAD38C}" type="slidenum">
              <a:rPr lang="en-US" smtClean="0"/>
              <a:t>‹#›</a:t>
            </a:fld>
            <a:endParaRPr lang="en-US"/>
          </a:p>
        </p:txBody>
      </p:sp>
    </p:spTree>
    <p:extLst>
      <p:ext uri="{BB962C8B-B14F-4D97-AF65-F5344CB8AC3E}">
        <p14:creationId xmlns:p14="http://schemas.microsoft.com/office/powerpoint/2010/main" val="7317012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CABCC-0ED9-7246-ADE0-ACB4887273A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CA541BF-9B78-B345-B0F3-F9D2A81BAD9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F44E0F2-AC11-D941-B80A-579E1A60C54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2EEAF50-FA12-3349-B917-03DB72F41EDB}"/>
              </a:ext>
            </a:extLst>
          </p:cNvPr>
          <p:cNvSpPr>
            <a:spLocks noGrp="1"/>
          </p:cNvSpPr>
          <p:nvPr>
            <p:ph type="dt" sz="half" idx="10"/>
          </p:nvPr>
        </p:nvSpPr>
        <p:spPr/>
        <p:txBody>
          <a:bodyPr/>
          <a:lstStyle/>
          <a:p>
            <a:fld id="{C26CE552-AB39-784E-A7B7-568FBEC6B4F8}" type="datetimeFigureOut">
              <a:rPr lang="en-US" smtClean="0"/>
              <a:t>1/13/22</a:t>
            </a:fld>
            <a:endParaRPr lang="en-US"/>
          </a:p>
        </p:txBody>
      </p:sp>
      <p:sp>
        <p:nvSpPr>
          <p:cNvPr id="6" name="Footer Placeholder 5">
            <a:extLst>
              <a:ext uri="{FF2B5EF4-FFF2-40B4-BE49-F238E27FC236}">
                <a16:creationId xmlns:a16="http://schemas.microsoft.com/office/drawing/2014/main" id="{B205C62E-47CA-564D-91F9-49769594A51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B63E5CE-0D78-D941-AB2B-4A315D4FEB15}"/>
              </a:ext>
            </a:extLst>
          </p:cNvPr>
          <p:cNvSpPr>
            <a:spLocks noGrp="1"/>
          </p:cNvSpPr>
          <p:nvPr>
            <p:ph type="sldNum" sz="quarter" idx="12"/>
          </p:nvPr>
        </p:nvSpPr>
        <p:spPr/>
        <p:txBody>
          <a:bodyPr/>
          <a:lstStyle/>
          <a:p>
            <a:fld id="{5C4D9C4B-4CAD-6242-9718-150E3CCAD38C}" type="slidenum">
              <a:rPr lang="en-US" smtClean="0"/>
              <a:t>‹#›</a:t>
            </a:fld>
            <a:endParaRPr lang="en-US"/>
          </a:p>
        </p:txBody>
      </p:sp>
    </p:spTree>
    <p:extLst>
      <p:ext uri="{BB962C8B-B14F-4D97-AF65-F5344CB8AC3E}">
        <p14:creationId xmlns:p14="http://schemas.microsoft.com/office/powerpoint/2010/main" val="4155115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9B0E80-5A8C-5C46-8F9B-6B2E0155C64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FAA149F-6E9B-0F47-A091-3A5499EA21C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F07941C-C8D4-6B49-B44C-496A17FD0E9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CA93B8B-CA66-1A40-A5E2-CC21A16B53B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2ACF676-7264-3E4B-B512-62AEFFF197B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6AE0249-C8E9-9744-B4AB-37670FFF3456}"/>
              </a:ext>
            </a:extLst>
          </p:cNvPr>
          <p:cNvSpPr>
            <a:spLocks noGrp="1"/>
          </p:cNvSpPr>
          <p:nvPr>
            <p:ph type="dt" sz="half" idx="10"/>
          </p:nvPr>
        </p:nvSpPr>
        <p:spPr/>
        <p:txBody>
          <a:bodyPr/>
          <a:lstStyle/>
          <a:p>
            <a:fld id="{C26CE552-AB39-784E-A7B7-568FBEC6B4F8}" type="datetimeFigureOut">
              <a:rPr lang="en-US" smtClean="0"/>
              <a:t>1/13/22</a:t>
            </a:fld>
            <a:endParaRPr lang="en-US"/>
          </a:p>
        </p:txBody>
      </p:sp>
      <p:sp>
        <p:nvSpPr>
          <p:cNvPr id="8" name="Footer Placeholder 7">
            <a:extLst>
              <a:ext uri="{FF2B5EF4-FFF2-40B4-BE49-F238E27FC236}">
                <a16:creationId xmlns:a16="http://schemas.microsoft.com/office/drawing/2014/main" id="{C24B1AE3-47C2-BA4D-8A6D-85775D4F743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EB67AFA-C301-CA40-9A83-019914F7E156}"/>
              </a:ext>
            </a:extLst>
          </p:cNvPr>
          <p:cNvSpPr>
            <a:spLocks noGrp="1"/>
          </p:cNvSpPr>
          <p:nvPr>
            <p:ph type="sldNum" sz="quarter" idx="12"/>
          </p:nvPr>
        </p:nvSpPr>
        <p:spPr/>
        <p:txBody>
          <a:bodyPr/>
          <a:lstStyle/>
          <a:p>
            <a:fld id="{5C4D9C4B-4CAD-6242-9718-150E3CCAD38C}" type="slidenum">
              <a:rPr lang="en-US" smtClean="0"/>
              <a:t>‹#›</a:t>
            </a:fld>
            <a:endParaRPr lang="en-US"/>
          </a:p>
        </p:txBody>
      </p:sp>
    </p:spTree>
    <p:extLst>
      <p:ext uri="{BB962C8B-B14F-4D97-AF65-F5344CB8AC3E}">
        <p14:creationId xmlns:p14="http://schemas.microsoft.com/office/powerpoint/2010/main" val="36888344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FF116-400F-B745-A924-ECC8D888F92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8FE3675-706B-BF4E-AE30-995E3D522560}"/>
              </a:ext>
            </a:extLst>
          </p:cNvPr>
          <p:cNvSpPr>
            <a:spLocks noGrp="1"/>
          </p:cNvSpPr>
          <p:nvPr>
            <p:ph type="dt" sz="half" idx="10"/>
          </p:nvPr>
        </p:nvSpPr>
        <p:spPr/>
        <p:txBody>
          <a:bodyPr/>
          <a:lstStyle/>
          <a:p>
            <a:fld id="{C26CE552-AB39-784E-A7B7-568FBEC6B4F8}" type="datetimeFigureOut">
              <a:rPr lang="en-US" smtClean="0"/>
              <a:t>1/13/22</a:t>
            </a:fld>
            <a:endParaRPr lang="en-US"/>
          </a:p>
        </p:txBody>
      </p:sp>
      <p:sp>
        <p:nvSpPr>
          <p:cNvPr id="4" name="Footer Placeholder 3">
            <a:extLst>
              <a:ext uri="{FF2B5EF4-FFF2-40B4-BE49-F238E27FC236}">
                <a16:creationId xmlns:a16="http://schemas.microsoft.com/office/drawing/2014/main" id="{60E90E8B-F9EC-664D-9393-14418D2D3E0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5EC8C8C-533E-7242-AD31-6E6063B83921}"/>
              </a:ext>
            </a:extLst>
          </p:cNvPr>
          <p:cNvSpPr>
            <a:spLocks noGrp="1"/>
          </p:cNvSpPr>
          <p:nvPr>
            <p:ph type="sldNum" sz="quarter" idx="12"/>
          </p:nvPr>
        </p:nvSpPr>
        <p:spPr/>
        <p:txBody>
          <a:bodyPr/>
          <a:lstStyle/>
          <a:p>
            <a:fld id="{5C4D9C4B-4CAD-6242-9718-150E3CCAD38C}" type="slidenum">
              <a:rPr lang="en-US" smtClean="0"/>
              <a:t>‹#›</a:t>
            </a:fld>
            <a:endParaRPr lang="en-US"/>
          </a:p>
        </p:txBody>
      </p:sp>
    </p:spTree>
    <p:extLst>
      <p:ext uri="{BB962C8B-B14F-4D97-AF65-F5344CB8AC3E}">
        <p14:creationId xmlns:p14="http://schemas.microsoft.com/office/powerpoint/2010/main" val="2477038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6E09E1E-5E1E-FC4A-BEDD-F863403787B3}"/>
              </a:ext>
            </a:extLst>
          </p:cNvPr>
          <p:cNvSpPr>
            <a:spLocks noGrp="1"/>
          </p:cNvSpPr>
          <p:nvPr>
            <p:ph type="dt" sz="half" idx="10"/>
          </p:nvPr>
        </p:nvSpPr>
        <p:spPr/>
        <p:txBody>
          <a:bodyPr/>
          <a:lstStyle/>
          <a:p>
            <a:fld id="{C26CE552-AB39-784E-A7B7-568FBEC6B4F8}" type="datetimeFigureOut">
              <a:rPr lang="en-US" smtClean="0"/>
              <a:t>1/13/22</a:t>
            </a:fld>
            <a:endParaRPr lang="en-US"/>
          </a:p>
        </p:txBody>
      </p:sp>
      <p:sp>
        <p:nvSpPr>
          <p:cNvPr id="3" name="Footer Placeholder 2">
            <a:extLst>
              <a:ext uri="{FF2B5EF4-FFF2-40B4-BE49-F238E27FC236}">
                <a16:creationId xmlns:a16="http://schemas.microsoft.com/office/drawing/2014/main" id="{621650FC-CE5E-A042-8F2C-F7C8F68A075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242B53B-A83F-2441-8A3B-05BC75F432EE}"/>
              </a:ext>
            </a:extLst>
          </p:cNvPr>
          <p:cNvSpPr>
            <a:spLocks noGrp="1"/>
          </p:cNvSpPr>
          <p:nvPr>
            <p:ph type="sldNum" sz="quarter" idx="12"/>
          </p:nvPr>
        </p:nvSpPr>
        <p:spPr/>
        <p:txBody>
          <a:bodyPr/>
          <a:lstStyle/>
          <a:p>
            <a:fld id="{5C4D9C4B-4CAD-6242-9718-150E3CCAD38C}" type="slidenum">
              <a:rPr lang="en-US" smtClean="0"/>
              <a:t>‹#›</a:t>
            </a:fld>
            <a:endParaRPr lang="en-US"/>
          </a:p>
        </p:txBody>
      </p:sp>
    </p:spTree>
    <p:extLst>
      <p:ext uri="{BB962C8B-B14F-4D97-AF65-F5344CB8AC3E}">
        <p14:creationId xmlns:p14="http://schemas.microsoft.com/office/powerpoint/2010/main" val="625419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318B24-8F6C-6B40-A2F8-339C9803621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C851200-C4AC-134E-A671-2473695321F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5A2EC8A-BBD6-384A-9FAB-ABE9A748F39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A92E75B-1205-1047-AB57-BDB596240A2E}"/>
              </a:ext>
            </a:extLst>
          </p:cNvPr>
          <p:cNvSpPr>
            <a:spLocks noGrp="1"/>
          </p:cNvSpPr>
          <p:nvPr>
            <p:ph type="dt" sz="half" idx="10"/>
          </p:nvPr>
        </p:nvSpPr>
        <p:spPr/>
        <p:txBody>
          <a:bodyPr/>
          <a:lstStyle/>
          <a:p>
            <a:fld id="{C26CE552-AB39-784E-A7B7-568FBEC6B4F8}" type="datetimeFigureOut">
              <a:rPr lang="en-US" smtClean="0"/>
              <a:t>1/13/22</a:t>
            </a:fld>
            <a:endParaRPr lang="en-US"/>
          </a:p>
        </p:txBody>
      </p:sp>
      <p:sp>
        <p:nvSpPr>
          <p:cNvPr id="6" name="Footer Placeholder 5">
            <a:extLst>
              <a:ext uri="{FF2B5EF4-FFF2-40B4-BE49-F238E27FC236}">
                <a16:creationId xmlns:a16="http://schemas.microsoft.com/office/drawing/2014/main" id="{B2B60E8D-F6CA-AA40-8F3A-34EEC0E6A34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148C9B0-D6FA-9147-9F8E-A623335666C2}"/>
              </a:ext>
            </a:extLst>
          </p:cNvPr>
          <p:cNvSpPr>
            <a:spLocks noGrp="1"/>
          </p:cNvSpPr>
          <p:nvPr>
            <p:ph type="sldNum" sz="quarter" idx="12"/>
          </p:nvPr>
        </p:nvSpPr>
        <p:spPr/>
        <p:txBody>
          <a:bodyPr/>
          <a:lstStyle/>
          <a:p>
            <a:fld id="{5C4D9C4B-4CAD-6242-9718-150E3CCAD38C}" type="slidenum">
              <a:rPr lang="en-US" smtClean="0"/>
              <a:t>‹#›</a:t>
            </a:fld>
            <a:endParaRPr lang="en-US"/>
          </a:p>
        </p:txBody>
      </p:sp>
    </p:spTree>
    <p:extLst>
      <p:ext uri="{BB962C8B-B14F-4D97-AF65-F5344CB8AC3E}">
        <p14:creationId xmlns:p14="http://schemas.microsoft.com/office/powerpoint/2010/main" val="34982558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B62867-1B1C-9B49-9560-95C64F0528F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95830BE-27C1-424C-8047-E68FC709E43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F99E12C-8B82-B749-AB62-51B38D228F0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E02DCD8-BE72-2B4A-8F3B-89987319F7AF}"/>
              </a:ext>
            </a:extLst>
          </p:cNvPr>
          <p:cNvSpPr>
            <a:spLocks noGrp="1"/>
          </p:cNvSpPr>
          <p:nvPr>
            <p:ph type="dt" sz="half" idx="10"/>
          </p:nvPr>
        </p:nvSpPr>
        <p:spPr/>
        <p:txBody>
          <a:bodyPr/>
          <a:lstStyle/>
          <a:p>
            <a:fld id="{C26CE552-AB39-784E-A7B7-568FBEC6B4F8}" type="datetimeFigureOut">
              <a:rPr lang="en-US" smtClean="0"/>
              <a:t>1/13/22</a:t>
            </a:fld>
            <a:endParaRPr lang="en-US"/>
          </a:p>
        </p:txBody>
      </p:sp>
      <p:sp>
        <p:nvSpPr>
          <p:cNvPr id="6" name="Footer Placeholder 5">
            <a:extLst>
              <a:ext uri="{FF2B5EF4-FFF2-40B4-BE49-F238E27FC236}">
                <a16:creationId xmlns:a16="http://schemas.microsoft.com/office/drawing/2014/main" id="{034CE67E-C6A5-2D4C-B477-DB8095CFEDC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DCA2EC-451F-E544-8931-3AADA41D301D}"/>
              </a:ext>
            </a:extLst>
          </p:cNvPr>
          <p:cNvSpPr>
            <a:spLocks noGrp="1"/>
          </p:cNvSpPr>
          <p:nvPr>
            <p:ph type="sldNum" sz="quarter" idx="12"/>
          </p:nvPr>
        </p:nvSpPr>
        <p:spPr/>
        <p:txBody>
          <a:bodyPr/>
          <a:lstStyle/>
          <a:p>
            <a:fld id="{5C4D9C4B-4CAD-6242-9718-150E3CCAD38C}" type="slidenum">
              <a:rPr lang="en-US" smtClean="0"/>
              <a:t>‹#›</a:t>
            </a:fld>
            <a:endParaRPr lang="en-US"/>
          </a:p>
        </p:txBody>
      </p:sp>
    </p:spTree>
    <p:extLst>
      <p:ext uri="{BB962C8B-B14F-4D97-AF65-F5344CB8AC3E}">
        <p14:creationId xmlns:p14="http://schemas.microsoft.com/office/powerpoint/2010/main" val="28142996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4D5093A-683E-8240-BE19-9F7760524AF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7E72B14-B791-AD49-9B17-5170B4FA701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E3CF95-1EEB-344D-850A-81A7490996A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6CE552-AB39-784E-A7B7-568FBEC6B4F8}" type="datetimeFigureOut">
              <a:rPr lang="en-US" smtClean="0"/>
              <a:t>1/13/22</a:t>
            </a:fld>
            <a:endParaRPr lang="en-US"/>
          </a:p>
        </p:txBody>
      </p:sp>
      <p:sp>
        <p:nvSpPr>
          <p:cNvPr id="5" name="Footer Placeholder 4">
            <a:extLst>
              <a:ext uri="{FF2B5EF4-FFF2-40B4-BE49-F238E27FC236}">
                <a16:creationId xmlns:a16="http://schemas.microsoft.com/office/drawing/2014/main" id="{E727A556-7BE0-6A48-B198-BA0DCE0B599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DC141F3-2B71-1340-ADC6-ADD2C3912FF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4D9C4B-4CAD-6242-9718-150E3CCAD38C}" type="slidenum">
              <a:rPr lang="en-US" smtClean="0"/>
              <a:t>‹#›</a:t>
            </a:fld>
            <a:endParaRPr lang="en-US"/>
          </a:p>
        </p:txBody>
      </p:sp>
    </p:spTree>
    <p:extLst>
      <p:ext uri="{BB962C8B-B14F-4D97-AF65-F5344CB8AC3E}">
        <p14:creationId xmlns:p14="http://schemas.microsoft.com/office/powerpoint/2010/main" val="24456603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276D0-76B0-0846-990F-0D01C2734593}"/>
              </a:ext>
            </a:extLst>
          </p:cNvPr>
          <p:cNvSpPr>
            <a:spLocks noGrp="1"/>
          </p:cNvSpPr>
          <p:nvPr>
            <p:ph type="ctrTitle"/>
          </p:nvPr>
        </p:nvSpPr>
        <p:spPr/>
        <p:txBody>
          <a:bodyPr>
            <a:normAutofit fontScale="90000"/>
          </a:bodyPr>
          <a:lstStyle/>
          <a:p>
            <a:r>
              <a:rPr lang="en-US" dirty="0"/>
              <a:t>Update on CAPARDUS Activities from North America case study</a:t>
            </a:r>
          </a:p>
        </p:txBody>
      </p:sp>
      <p:sp>
        <p:nvSpPr>
          <p:cNvPr id="3" name="Subtitle 2">
            <a:extLst>
              <a:ext uri="{FF2B5EF4-FFF2-40B4-BE49-F238E27FC236}">
                <a16:creationId xmlns:a16="http://schemas.microsoft.com/office/drawing/2014/main" id="{3FF99E2B-6F2C-3847-B1B8-C0F0AD63DB0C}"/>
              </a:ext>
            </a:extLst>
          </p:cNvPr>
          <p:cNvSpPr>
            <a:spLocks noGrp="1"/>
          </p:cNvSpPr>
          <p:nvPr>
            <p:ph type="subTitle" idx="1"/>
          </p:nvPr>
        </p:nvSpPr>
        <p:spPr/>
        <p:txBody>
          <a:bodyPr/>
          <a:lstStyle/>
          <a:p>
            <a:r>
              <a:rPr lang="en-US" dirty="0"/>
              <a:t>Noor Johnson</a:t>
            </a:r>
          </a:p>
          <a:p>
            <a:r>
              <a:rPr lang="en-US" dirty="0"/>
              <a:t>Olivia Lee</a:t>
            </a:r>
          </a:p>
          <a:p>
            <a:r>
              <a:rPr lang="en-US" dirty="0"/>
              <a:t>Nathan Kettle</a:t>
            </a:r>
          </a:p>
        </p:txBody>
      </p:sp>
    </p:spTree>
    <p:extLst>
      <p:ext uri="{BB962C8B-B14F-4D97-AF65-F5344CB8AC3E}">
        <p14:creationId xmlns:p14="http://schemas.microsoft.com/office/powerpoint/2010/main" val="29891793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91DDF5-7F0E-9F46-9CBF-C3CB4C46A0F6}"/>
              </a:ext>
            </a:extLst>
          </p:cNvPr>
          <p:cNvSpPr>
            <a:spLocks noGrp="1"/>
          </p:cNvSpPr>
          <p:nvPr>
            <p:ph type="title"/>
          </p:nvPr>
        </p:nvSpPr>
        <p:spPr/>
        <p:txBody>
          <a:bodyPr/>
          <a:lstStyle/>
          <a:p>
            <a:r>
              <a:rPr lang="en-US" dirty="0"/>
              <a:t>Project abstract</a:t>
            </a:r>
          </a:p>
        </p:txBody>
      </p:sp>
      <p:sp>
        <p:nvSpPr>
          <p:cNvPr id="4" name="TextBox 3">
            <a:extLst>
              <a:ext uri="{FF2B5EF4-FFF2-40B4-BE49-F238E27FC236}">
                <a16:creationId xmlns:a16="http://schemas.microsoft.com/office/drawing/2014/main" id="{A2711635-EE6E-B94A-9C95-4132D31AF0A2}"/>
              </a:ext>
            </a:extLst>
          </p:cNvPr>
          <p:cNvSpPr txBox="1"/>
          <p:nvPr/>
        </p:nvSpPr>
        <p:spPr>
          <a:xfrm>
            <a:off x="1126273" y="1851102"/>
            <a:ext cx="9723864" cy="2585323"/>
          </a:xfrm>
          <a:prstGeom prst="rect">
            <a:avLst/>
          </a:prstGeom>
          <a:noFill/>
        </p:spPr>
        <p:txBody>
          <a:bodyPr wrap="square" rtlCol="0">
            <a:spAutoFit/>
          </a:bodyPr>
          <a:lstStyle/>
          <a:p>
            <a:r>
              <a:rPr lang="en-US" dirty="0"/>
              <a:t>This case study will examine the role of community-based observations in planning for and responding to environmental risks and hazards in coastal communities in Alaska. Coastal communities in Alaska are dealing with significant interrelated hazards stemming from climate change, including loss of sea ice, severe storms, and erosion. Community-based observing programs have the potential to improve availability of information for decision-makers to assess and respond to risks and hazards at different scales of decision-making. Community-based observations exist within a larger information ecosystem for climate related hazards that also includes other types of in situ and remote observations, modeling-based projections, and information about the social, cultural, economic, and political context for decision-making. </a:t>
            </a:r>
            <a:endParaRPr lang="en-US" b="0" dirty="0">
              <a:effectLst/>
            </a:endParaRPr>
          </a:p>
        </p:txBody>
      </p:sp>
    </p:spTree>
    <p:extLst>
      <p:ext uri="{BB962C8B-B14F-4D97-AF65-F5344CB8AC3E}">
        <p14:creationId xmlns:p14="http://schemas.microsoft.com/office/powerpoint/2010/main" val="37060889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91DDF5-7F0E-9F46-9CBF-C3CB4C46A0F6}"/>
              </a:ext>
            </a:extLst>
          </p:cNvPr>
          <p:cNvSpPr>
            <a:spLocks noGrp="1"/>
          </p:cNvSpPr>
          <p:nvPr>
            <p:ph type="title"/>
          </p:nvPr>
        </p:nvSpPr>
        <p:spPr/>
        <p:txBody>
          <a:bodyPr/>
          <a:lstStyle/>
          <a:p>
            <a:r>
              <a:rPr lang="en-US" dirty="0"/>
              <a:t>Completed activities to date</a:t>
            </a:r>
          </a:p>
        </p:txBody>
      </p:sp>
      <p:sp>
        <p:nvSpPr>
          <p:cNvPr id="4" name="TextBox 3">
            <a:extLst>
              <a:ext uri="{FF2B5EF4-FFF2-40B4-BE49-F238E27FC236}">
                <a16:creationId xmlns:a16="http://schemas.microsoft.com/office/drawing/2014/main" id="{A2711635-EE6E-B94A-9C95-4132D31AF0A2}"/>
              </a:ext>
            </a:extLst>
          </p:cNvPr>
          <p:cNvSpPr txBox="1"/>
          <p:nvPr/>
        </p:nvSpPr>
        <p:spPr>
          <a:xfrm>
            <a:off x="1126273" y="1851102"/>
            <a:ext cx="9723864" cy="3416320"/>
          </a:xfrm>
          <a:prstGeom prst="rect">
            <a:avLst/>
          </a:prstGeom>
          <a:noFill/>
        </p:spPr>
        <p:txBody>
          <a:bodyPr wrap="square" rtlCol="0">
            <a:spAutoFit/>
          </a:bodyPr>
          <a:lstStyle/>
          <a:p>
            <a:pPr marL="285750" indent="-285750">
              <a:buFontTx/>
              <a:buChar char="-"/>
            </a:pPr>
            <a:r>
              <a:rPr lang="en-US" dirty="0"/>
              <a:t>Conducted a document review related to coastal hazards and CBM </a:t>
            </a:r>
          </a:p>
          <a:p>
            <a:pPr marL="285750" indent="-285750">
              <a:buFontTx/>
              <a:buChar char="-"/>
            </a:pPr>
            <a:r>
              <a:rPr lang="en-US" dirty="0"/>
              <a:t>Developed list of individuals to recruit for interviews (CBM practitioners and users of information about coastal hazards). Target number = 12-15 </a:t>
            </a:r>
          </a:p>
          <a:p>
            <a:pPr marL="285750" indent="-285750">
              <a:buFontTx/>
              <a:buChar char="-"/>
            </a:pPr>
            <a:r>
              <a:rPr lang="en-US" dirty="0"/>
              <a:t>Developed interview protocols for both CBM programs and users of coastal hazard data.</a:t>
            </a:r>
          </a:p>
          <a:p>
            <a:pPr marL="285750" indent="-285750">
              <a:buFontTx/>
              <a:buChar char="-"/>
            </a:pPr>
            <a:r>
              <a:rPr lang="en-US" dirty="0"/>
              <a:t>Submitted IRB review documents to University of Alaska Fairbanks and project determined “exempt” (no IRB oversight needed) </a:t>
            </a:r>
          </a:p>
          <a:p>
            <a:pPr marL="285750" indent="-285750">
              <a:buFontTx/>
              <a:buChar char="-"/>
            </a:pPr>
            <a:r>
              <a:rPr lang="en-US" dirty="0"/>
              <a:t>Initial outreach to interview participants</a:t>
            </a:r>
          </a:p>
          <a:p>
            <a:pPr marL="285750" indent="-285750">
              <a:buFontTx/>
              <a:buChar char="-"/>
            </a:pPr>
            <a:endParaRPr lang="en-US" dirty="0"/>
          </a:p>
          <a:p>
            <a:r>
              <a:rPr lang="en-US" dirty="0"/>
              <a:t>Other activities:</a:t>
            </a:r>
          </a:p>
          <a:p>
            <a:pPr marL="285750" indent="-285750">
              <a:buFontTx/>
              <a:buChar char="-"/>
            </a:pPr>
            <a:r>
              <a:rPr lang="en-US" dirty="0"/>
              <a:t>Greenland Science Week CBM book launch</a:t>
            </a:r>
          </a:p>
          <a:p>
            <a:pPr marL="285750" indent="-285750">
              <a:buFontTx/>
              <a:buChar char="-"/>
            </a:pPr>
            <a:r>
              <a:rPr lang="en-US" dirty="0"/>
              <a:t>Contributing to survey on APS requirements</a:t>
            </a:r>
          </a:p>
          <a:p>
            <a:pPr marL="285750" indent="-285750">
              <a:buFontTx/>
              <a:buChar char="-"/>
            </a:pPr>
            <a:endParaRPr lang="en-US" dirty="0"/>
          </a:p>
        </p:txBody>
      </p:sp>
    </p:spTree>
    <p:extLst>
      <p:ext uri="{BB962C8B-B14F-4D97-AF65-F5344CB8AC3E}">
        <p14:creationId xmlns:p14="http://schemas.microsoft.com/office/powerpoint/2010/main" val="1606100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91DDF5-7F0E-9F46-9CBF-C3CB4C46A0F6}"/>
              </a:ext>
            </a:extLst>
          </p:cNvPr>
          <p:cNvSpPr>
            <a:spLocks noGrp="1"/>
          </p:cNvSpPr>
          <p:nvPr>
            <p:ph type="title"/>
          </p:nvPr>
        </p:nvSpPr>
        <p:spPr/>
        <p:txBody>
          <a:bodyPr/>
          <a:lstStyle/>
          <a:p>
            <a:r>
              <a:rPr lang="en-US" dirty="0"/>
              <a:t>Document analysis</a:t>
            </a:r>
          </a:p>
        </p:txBody>
      </p:sp>
      <p:sp>
        <p:nvSpPr>
          <p:cNvPr id="4" name="TextBox 3">
            <a:extLst>
              <a:ext uri="{FF2B5EF4-FFF2-40B4-BE49-F238E27FC236}">
                <a16:creationId xmlns:a16="http://schemas.microsoft.com/office/drawing/2014/main" id="{A2711635-EE6E-B94A-9C95-4132D31AF0A2}"/>
              </a:ext>
            </a:extLst>
          </p:cNvPr>
          <p:cNvSpPr txBox="1"/>
          <p:nvPr/>
        </p:nvSpPr>
        <p:spPr>
          <a:xfrm>
            <a:off x="1126273" y="1851102"/>
            <a:ext cx="9723864" cy="2585323"/>
          </a:xfrm>
          <a:prstGeom prst="rect">
            <a:avLst/>
          </a:prstGeom>
          <a:noFill/>
        </p:spPr>
        <p:txBody>
          <a:bodyPr wrap="square" rtlCol="0">
            <a:spAutoFit/>
          </a:bodyPr>
          <a:lstStyle/>
          <a:p>
            <a:pPr marL="285750" indent="-285750">
              <a:buFontTx/>
              <a:buChar char="-"/>
            </a:pPr>
            <a:r>
              <a:rPr lang="en-US" dirty="0"/>
              <a:t>A web-based search was used to identify community-based monitoring programs in Alaska related to permafrost thaw and coastal erosion. This process identified 30 documents, websites, and other grey literature. Of these, five were excluded based on further review for relevance.</a:t>
            </a:r>
          </a:p>
          <a:p>
            <a:pPr marL="285750" indent="-285750">
              <a:buFontTx/>
              <a:buChar char="-"/>
            </a:pPr>
            <a:r>
              <a:rPr lang="en-US" dirty="0"/>
              <a:t>Search terms included combinations of the following words: permafrost, Alaska, community-based monitoring, erosion, networks, local observations.</a:t>
            </a:r>
          </a:p>
          <a:p>
            <a:pPr marL="285750" indent="-285750">
              <a:buFontTx/>
              <a:buChar char="-"/>
            </a:pPr>
            <a:r>
              <a:rPr lang="en-US" dirty="0"/>
              <a:t>Documents were coded in NVIVO related to the following themes: capacity building, CBM programs, information ecosystem, Information needs/gaps, key individuals to interview, key partners, local knowledge enter discussion, standardization, and use of CBM in decision making.</a:t>
            </a:r>
          </a:p>
          <a:p>
            <a:pPr marL="285750" indent="-285750">
              <a:buFontTx/>
              <a:buChar char="-"/>
            </a:pPr>
            <a:endParaRPr lang="en-US" dirty="0"/>
          </a:p>
        </p:txBody>
      </p:sp>
    </p:spTree>
    <p:extLst>
      <p:ext uri="{BB962C8B-B14F-4D97-AF65-F5344CB8AC3E}">
        <p14:creationId xmlns:p14="http://schemas.microsoft.com/office/powerpoint/2010/main" val="6503434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91DDF5-7F0E-9F46-9CBF-C3CB4C46A0F6}"/>
              </a:ext>
            </a:extLst>
          </p:cNvPr>
          <p:cNvSpPr>
            <a:spLocks noGrp="1"/>
          </p:cNvSpPr>
          <p:nvPr>
            <p:ph type="title"/>
          </p:nvPr>
        </p:nvSpPr>
        <p:spPr/>
        <p:txBody>
          <a:bodyPr/>
          <a:lstStyle/>
          <a:p>
            <a:r>
              <a:rPr lang="en-US" dirty="0"/>
              <a:t>Themes from document analysis</a:t>
            </a:r>
          </a:p>
        </p:txBody>
      </p:sp>
      <p:sp>
        <p:nvSpPr>
          <p:cNvPr id="4" name="TextBox 3">
            <a:extLst>
              <a:ext uri="{FF2B5EF4-FFF2-40B4-BE49-F238E27FC236}">
                <a16:creationId xmlns:a16="http://schemas.microsoft.com/office/drawing/2014/main" id="{A2711635-EE6E-B94A-9C95-4132D31AF0A2}"/>
              </a:ext>
            </a:extLst>
          </p:cNvPr>
          <p:cNvSpPr txBox="1"/>
          <p:nvPr/>
        </p:nvSpPr>
        <p:spPr>
          <a:xfrm>
            <a:off x="1126273" y="1851102"/>
            <a:ext cx="9723864" cy="4247317"/>
          </a:xfrm>
          <a:prstGeom prst="rect">
            <a:avLst/>
          </a:prstGeom>
          <a:noFill/>
        </p:spPr>
        <p:txBody>
          <a:bodyPr wrap="square" rtlCol="0">
            <a:spAutoFit/>
          </a:bodyPr>
          <a:lstStyle/>
          <a:p>
            <a:pPr marL="285750" indent="-285750">
              <a:buFontTx/>
              <a:buChar char="-"/>
            </a:pPr>
            <a:r>
              <a:rPr lang="en-US" dirty="0"/>
              <a:t>Information ecosystem: Some coordination among CBM programs focusing on coastal hazards was identified/noted. Developed a list of relevant programs to interview based on documents identified.</a:t>
            </a:r>
          </a:p>
          <a:p>
            <a:pPr marL="285750" indent="-285750">
              <a:buFontTx/>
              <a:buChar char="-"/>
            </a:pPr>
            <a:r>
              <a:rPr lang="en-US" dirty="0"/>
              <a:t>Standardization: Referenced in 7/25 documents. Motivation for standardization includes:</a:t>
            </a:r>
          </a:p>
          <a:p>
            <a:pPr marL="742950" lvl="1" indent="-285750">
              <a:buFontTx/>
              <a:buChar char="-"/>
            </a:pPr>
            <a:r>
              <a:rPr lang="en-US" dirty="0"/>
              <a:t>Supporting communities in documenting changes they are observing in a way that they can be used for planning/action</a:t>
            </a:r>
          </a:p>
          <a:p>
            <a:pPr marL="742950" lvl="1" indent="-285750">
              <a:buFontTx/>
              <a:buChar char="-"/>
            </a:pPr>
            <a:r>
              <a:rPr lang="en-US" dirty="0"/>
              <a:t>Creating unified approach to data collection so that local observing programs can share information.</a:t>
            </a:r>
          </a:p>
          <a:p>
            <a:pPr marL="742950" lvl="1" indent="-285750">
              <a:buFontTx/>
              <a:buChar char="-"/>
            </a:pPr>
            <a:r>
              <a:rPr lang="en-US" dirty="0"/>
              <a:t>Ensuring security/integrity of data collected (more standardization could ensure that sensitive data such as harvest data is not shared)</a:t>
            </a:r>
          </a:p>
          <a:p>
            <a:pPr marL="285750" indent="-285750">
              <a:buFontTx/>
              <a:buChar char="-"/>
            </a:pPr>
            <a:r>
              <a:rPr lang="en-US" dirty="0"/>
              <a:t>Information needs: General interest in better/more baseline data about coastal erosion and permafrost stability. Identified need for improved coordination among agencies and between agencies and communities.</a:t>
            </a:r>
          </a:p>
          <a:p>
            <a:pPr marL="742950" lvl="1" indent="-285750">
              <a:buFontTx/>
              <a:buChar char="-"/>
            </a:pPr>
            <a:endParaRPr lang="en-US" dirty="0"/>
          </a:p>
          <a:p>
            <a:pPr marL="285750" indent="-285750">
              <a:buFontTx/>
              <a:buChar char="-"/>
            </a:pPr>
            <a:endParaRPr lang="en-US" dirty="0"/>
          </a:p>
        </p:txBody>
      </p:sp>
    </p:spTree>
    <p:extLst>
      <p:ext uri="{BB962C8B-B14F-4D97-AF65-F5344CB8AC3E}">
        <p14:creationId xmlns:p14="http://schemas.microsoft.com/office/powerpoint/2010/main" val="6416763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91DDF5-7F0E-9F46-9CBF-C3CB4C46A0F6}"/>
              </a:ext>
            </a:extLst>
          </p:cNvPr>
          <p:cNvSpPr>
            <a:spLocks noGrp="1"/>
          </p:cNvSpPr>
          <p:nvPr>
            <p:ph type="title"/>
          </p:nvPr>
        </p:nvSpPr>
        <p:spPr/>
        <p:txBody>
          <a:bodyPr/>
          <a:lstStyle/>
          <a:p>
            <a:r>
              <a:rPr lang="en-US" dirty="0"/>
              <a:t>Interview questions</a:t>
            </a:r>
          </a:p>
        </p:txBody>
      </p:sp>
      <p:sp>
        <p:nvSpPr>
          <p:cNvPr id="4" name="TextBox 3">
            <a:extLst>
              <a:ext uri="{FF2B5EF4-FFF2-40B4-BE49-F238E27FC236}">
                <a16:creationId xmlns:a16="http://schemas.microsoft.com/office/drawing/2014/main" id="{A2711635-EE6E-B94A-9C95-4132D31AF0A2}"/>
              </a:ext>
            </a:extLst>
          </p:cNvPr>
          <p:cNvSpPr txBox="1"/>
          <p:nvPr/>
        </p:nvSpPr>
        <p:spPr>
          <a:xfrm>
            <a:off x="1126273" y="1851102"/>
            <a:ext cx="9723864" cy="3970318"/>
          </a:xfrm>
          <a:prstGeom prst="rect">
            <a:avLst/>
          </a:prstGeom>
          <a:noFill/>
        </p:spPr>
        <p:txBody>
          <a:bodyPr wrap="square" rtlCol="0">
            <a:spAutoFit/>
          </a:bodyPr>
          <a:lstStyle/>
          <a:p>
            <a:r>
              <a:rPr lang="en-US" b="1" dirty="0"/>
              <a:t>Data Collection and Observations</a:t>
            </a:r>
            <a:endParaRPr lang="en-US" dirty="0"/>
          </a:p>
          <a:p>
            <a:pPr lvl="0"/>
            <a:r>
              <a:rPr lang="en-US" dirty="0"/>
              <a:t>Does your program support the collection of CBM data related to coastal hazards? </a:t>
            </a:r>
          </a:p>
          <a:p>
            <a:pPr lvl="1"/>
            <a:r>
              <a:rPr lang="en-US" dirty="0"/>
              <a:t>If so, please describe.</a:t>
            </a:r>
          </a:p>
          <a:p>
            <a:pPr lvl="2"/>
            <a:r>
              <a:rPr lang="en-US" dirty="0"/>
              <a:t>Probes:</a:t>
            </a:r>
          </a:p>
          <a:p>
            <a:pPr lvl="3"/>
            <a:r>
              <a:rPr lang="en-US" dirty="0"/>
              <a:t>Which programs do you support? (i.e., where they are active)</a:t>
            </a:r>
          </a:p>
          <a:p>
            <a:pPr lvl="3"/>
            <a:r>
              <a:rPr lang="en-US" dirty="0"/>
              <a:t>How do you support these programs?</a:t>
            </a:r>
          </a:p>
          <a:p>
            <a:pPr lvl="3"/>
            <a:r>
              <a:rPr lang="en-US" dirty="0"/>
              <a:t>How long have you supported these programs?</a:t>
            </a:r>
          </a:p>
          <a:p>
            <a:pPr lvl="0"/>
            <a:r>
              <a:rPr lang="en-US" dirty="0"/>
              <a:t>What are your motivations for supporting these CBM data collection efforts?</a:t>
            </a:r>
          </a:p>
          <a:p>
            <a:pPr lvl="0"/>
            <a:r>
              <a:rPr lang="en-US" dirty="0"/>
              <a:t>Were you involved in any decisions on how the data were to be collected and what collection protocol to use?</a:t>
            </a:r>
          </a:p>
          <a:p>
            <a:pPr lvl="1"/>
            <a:r>
              <a:rPr lang="en-US" dirty="0"/>
              <a:t>How are the observations being collected?</a:t>
            </a:r>
          </a:p>
          <a:p>
            <a:pPr lvl="1"/>
            <a:r>
              <a:rPr lang="en-US" dirty="0"/>
              <a:t>Are there other organizations/entities that have informed your approach to data collection?</a:t>
            </a:r>
          </a:p>
          <a:p>
            <a:pPr lvl="0"/>
            <a:r>
              <a:rPr lang="en-US" dirty="0"/>
              <a:t>What tools and/or systems do you use for data sharing and management?</a:t>
            </a:r>
          </a:p>
          <a:p>
            <a:r>
              <a:rPr lang="en-US" dirty="0"/>
              <a:t> </a:t>
            </a:r>
          </a:p>
        </p:txBody>
      </p:sp>
    </p:spTree>
    <p:extLst>
      <p:ext uri="{BB962C8B-B14F-4D97-AF65-F5344CB8AC3E}">
        <p14:creationId xmlns:p14="http://schemas.microsoft.com/office/powerpoint/2010/main" val="15350203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91DDF5-7F0E-9F46-9CBF-C3CB4C46A0F6}"/>
              </a:ext>
            </a:extLst>
          </p:cNvPr>
          <p:cNvSpPr>
            <a:spLocks noGrp="1"/>
          </p:cNvSpPr>
          <p:nvPr>
            <p:ph type="title"/>
          </p:nvPr>
        </p:nvSpPr>
        <p:spPr/>
        <p:txBody>
          <a:bodyPr/>
          <a:lstStyle/>
          <a:p>
            <a:r>
              <a:rPr lang="en-US" dirty="0"/>
              <a:t>Interview questions</a:t>
            </a:r>
          </a:p>
        </p:txBody>
      </p:sp>
      <p:sp>
        <p:nvSpPr>
          <p:cNvPr id="4" name="TextBox 3">
            <a:extLst>
              <a:ext uri="{FF2B5EF4-FFF2-40B4-BE49-F238E27FC236}">
                <a16:creationId xmlns:a16="http://schemas.microsoft.com/office/drawing/2014/main" id="{A2711635-EE6E-B94A-9C95-4132D31AF0A2}"/>
              </a:ext>
            </a:extLst>
          </p:cNvPr>
          <p:cNvSpPr txBox="1"/>
          <p:nvPr/>
        </p:nvSpPr>
        <p:spPr>
          <a:xfrm>
            <a:off x="1115122" y="1690688"/>
            <a:ext cx="9723864" cy="5170646"/>
          </a:xfrm>
          <a:prstGeom prst="rect">
            <a:avLst/>
          </a:prstGeom>
          <a:noFill/>
        </p:spPr>
        <p:txBody>
          <a:bodyPr wrap="square" rtlCol="0">
            <a:spAutoFit/>
          </a:bodyPr>
          <a:lstStyle/>
          <a:p>
            <a:r>
              <a:rPr lang="en-US" sz="1500" b="1" dirty="0"/>
              <a:t>Use of Observations and other information sources</a:t>
            </a:r>
            <a:endParaRPr lang="en-US" sz="1500" dirty="0"/>
          </a:p>
          <a:p>
            <a:pPr lvl="0"/>
            <a:r>
              <a:rPr lang="en-US" sz="1500" dirty="0"/>
              <a:t>Does your program or organization work to provide CBM observations and other data related to coastal hazards to particular end users?</a:t>
            </a:r>
          </a:p>
          <a:p>
            <a:pPr lvl="1"/>
            <a:r>
              <a:rPr lang="en-US" sz="1500" dirty="0"/>
              <a:t>If so, what information do you provide?</a:t>
            </a:r>
          </a:p>
          <a:p>
            <a:pPr lvl="2"/>
            <a:r>
              <a:rPr lang="en-US" sz="1500" dirty="0"/>
              <a:t>Who is your primary user group (and to whom)?</a:t>
            </a:r>
          </a:p>
          <a:p>
            <a:pPr lvl="1"/>
            <a:r>
              <a:rPr lang="en-US" sz="1500" dirty="0"/>
              <a:t>If not, do communities you work with have access to this information from a different source? (And what is the source)</a:t>
            </a:r>
          </a:p>
          <a:p>
            <a:pPr lvl="0"/>
            <a:r>
              <a:rPr lang="en-US" sz="1500" dirty="0"/>
              <a:t>Do you work with decision makers or planners who use CBM observations related to coastal hazards?</a:t>
            </a:r>
          </a:p>
          <a:p>
            <a:pPr lvl="1"/>
            <a:r>
              <a:rPr lang="en-US" sz="1500" dirty="0"/>
              <a:t>If yes, please describe how you work with them? </a:t>
            </a:r>
          </a:p>
          <a:p>
            <a:pPr lvl="2"/>
            <a:r>
              <a:rPr lang="en-US" sz="1500" dirty="0"/>
              <a:t>Who do you work with? (Specific names and/or organizations and roles)</a:t>
            </a:r>
          </a:p>
          <a:p>
            <a:pPr lvl="2"/>
            <a:r>
              <a:rPr lang="en-US" sz="1500" dirty="0"/>
              <a:t>What information is being used?</a:t>
            </a:r>
          </a:p>
          <a:p>
            <a:pPr lvl="2"/>
            <a:r>
              <a:rPr lang="en-US" sz="1500" dirty="0"/>
              <a:t>Are there challenges in sharing CBM information with decision makers and planners?</a:t>
            </a:r>
          </a:p>
          <a:p>
            <a:pPr lvl="1"/>
            <a:r>
              <a:rPr lang="en-US" sz="1500" dirty="0"/>
              <a:t>If it’s not being used, is it being compiled to establish a baseline understanding, such that it could be used in the future?</a:t>
            </a:r>
          </a:p>
          <a:p>
            <a:pPr lvl="0"/>
            <a:r>
              <a:rPr lang="en-US" sz="1500" dirty="0"/>
              <a:t>Are any changes needed in CBM data to make this information more usable?</a:t>
            </a:r>
          </a:p>
          <a:p>
            <a:pPr lvl="0"/>
            <a:r>
              <a:rPr lang="en-US" sz="1500" dirty="0"/>
              <a:t>Are there other uses for CBM data that we have not discussed?</a:t>
            </a:r>
          </a:p>
          <a:p>
            <a:pPr lvl="0"/>
            <a:r>
              <a:rPr lang="en-US" sz="1500" dirty="0"/>
              <a:t>Are observations used in particular types of products (i.e. hazard mitigation plans, adaptation plans, community infrastructure plans, etc.)? </a:t>
            </a:r>
          </a:p>
          <a:p>
            <a:pPr lvl="1"/>
            <a:r>
              <a:rPr lang="en-US" sz="1500" dirty="0"/>
              <a:t>Can you give specific examples of products that have used data from your program?</a:t>
            </a:r>
          </a:p>
          <a:p>
            <a:pPr lvl="0"/>
            <a:r>
              <a:rPr lang="en-US" sz="1500" dirty="0"/>
              <a:t>What do you see as the major barriers to more widespread use of CBM observations for coastal hazard mitigation and planning?</a:t>
            </a:r>
          </a:p>
          <a:p>
            <a:r>
              <a:rPr lang="en-US" sz="1500" dirty="0"/>
              <a:t> </a:t>
            </a:r>
          </a:p>
        </p:txBody>
      </p:sp>
    </p:spTree>
    <p:extLst>
      <p:ext uri="{BB962C8B-B14F-4D97-AF65-F5344CB8AC3E}">
        <p14:creationId xmlns:p14="http://schemas.microsoft.com/office/powerpoint/2010/main" val="36269607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91DDF5-7F0E-9F46-9CBF-C3CB4C46A0F6}"/>
              </a:ext>
            </a:extLst>
          </p:cNvPr>
          <p:cNvSpPr>
            <a:spLocks noGrp="1"/>
          </p:cNvSpPr>
          <p:nvPr>
            <p:ph type="title"/>
          </p:nvPr>
        </p:nvSpPr>
        <p:spPr/>
        <p:txBody>
          <a:bodyPr/>
          <a:lstStyle/>
          <a:p>
            <a:r>
              <a:rPr lang="en-US" dirty="0"/>
              <a:t>Interview questions</a:t>
            </a:r>
          </a:p>
        </p:txBody>
      </p:sp>
      <p:sp>
        <p:nvSpPr>
          <p:cNvPr id="4" name="TextBox 3">
            <a:extLst>
              <a:ext uri="{FF2B5EF4-FFF2-40B4-BE49-F238E27FC236}">
                <a16:creationId xmlns:a16="http://schemas.microsoft.com/office/drawing/2014/main" id="{A2711635-EE6E-B94A-9C95-4132D31AF0A2}"/>
              </a:ext>
            </a:extLst>
          </p:cNvPr>
          <p:cNvSpPr txBox="1"/>
          <p:nvPr/>
        </p:nvSpPr>
        <p:spPr>
          <a:xfrm>
            <a:off x="1126273" y="1851102"/>
            <a:ext cx="9723864" cy="4524315"/>
          </a:xfrm>
          <a:prstGeom prst="rect">
            <a:avLst/>
          </a:prstGeom>
          <a:noFill/>
        </p:spPr>
        <p:txBody>
          <a:bodyPr wrap="square" rtlCol="0">
            <a:spAutoFit/>
          </a:bodyPr>
          <a:lstStyle/>
          <a:p>
            <a:r>
              <a:rPr lang="en-US" b="1" dirty="0"/>
              <a:t>Collaboration and sharing with CBM programs (beyond data collection):</a:t>
            </a:r>
            <a:endParaRPr lang="en-US" dirty="0"/>
          </a:p>
          <a:p>
            <a:pPr lvl="0"/>
            <a:r>
              <a:rPr lang="en-US" dirty="0"/>
              <a:t>Have you collaborated in other ways with CBM programs? </a:t>
            </a:r>
          </a:p>
          <a:p>
            <a:pPr lvl="1"/>
            <a:r>
              <a:rPr lang="en-US" dirty="0"/>
              <a:t>If yes, what form has the collaboration taken?</a:t>
            </a:r>
          </a:p>
          <a:p>
            <a:pPr lvl="1"/>
            <a:r>
              <a:rPr lang="en-US" dirty="0"/>
              <a:t>What motivated that collaboration?</a:t>
            </a:r>
          </a:p>
          <a:p>
            <a:pPr lvl="0"/>
            <a:r>
              <a:rPr lang="en-US" dirty="0"/>
              <a:t>Have you had any challenges in your efforts to collaborate with CBM programs? If so, please describe.</a:t>
            </a:r>
          </a:p>
          <a:p>
            <a:pPr lvl="0"/>
            <a:r>
              <a:rPr lang="en-US" dirty="0"/>
              <a:t>How do the tools and/or systems you use to manage data and knowledge support or hinder your ability to share data?</a:t>
            </a:r>
          </a:p>
          <a:p>
            <a:pPr lvl="0"/>
            <a:r>
              <a:rPr lang="en-US" dirty="0"/>
              <a:t>Do you have interest in contributing to/being part of a web-based platform to exchange methodologies, guidelines, or effective practices relevant to community-based monitoring with other programs or communities?</a:t>
            </a:r>
          </a:p>
          <a:p>
            <a:pPr lvl="1"/>
            <a:r>
              <a:rPr lang="en-US" dirty="0"/>
              <a:t>What capabilities would you want this platform to have?</a:t>
            </a:r>
          </a:p>
          <a:p>
            <a:pPr lvl="1"/>
            <a:r>
              <a:rPr lang="en-US" dirty="0"/>
              <a:t>What concerns or constraints would you place on this system in terms of sharing information?</a:t>
            </a:r>
          </a:p>
          <a:p>
            <a:pPr lvl="0"/>
            <a:r>
              <a:rPr lang="en-US" dirty="0"/>
              <a:t>Is there anything else about collecting or sharing observations related to coastal hazards that you’d like to share?</a:t>
            </a:r>
          </a:p>
          <a:p>
            <a:pPr marL="742950" lvl="1" indent="-285750">
              <a:buFontTx/>
              <a:buChar char="-"/>
            </a:pPr>
            <a:endParaRPr lang="en-US" dirty="0"/>
          </a:p>
          <a:p>
            <a:pPr marL="285750" indent="-285750">
              <a:buFontTx/>
              <a:buChar char="-"/>
            </a:pPr>
            <a:endParaRPr lang="en-US" dirty="0"/>
          </a:p>
        </p:txBody>
      </p:sp>
    </p:spTree>
    <p:extLst>
      <p:ext uri="{BB962C8B-B14F-4D97-AF65-F5344CB8AC3E}">
        <p14:creationId xmlns:p14="http://schemas.microsoft.com/office/powerpoint/2010/main" val="22926869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91DDF5-7F0E-9F46-9CBF-C3CB4C46A0F6}"/>
              </a:ext>
            </a:extLst>
          </p:cNvPr>
          <p:cNvSpPr>
            <a:spLocks noGrp="1"/>
          </p:cNvSpPr>
          <p:nvPr>
            <p:ph type="title"/>
          </p:nvPr>
        </p:nvSpPr>
        <p:spPr/>
        <p:txBody>
          <a:bodyPr/>
          <a:lstStyle/>
          <a:p>
            <a:r>
              <a:rPr lang="en-US" dirty="0"/>
              <a:t>Next steps</a:t>
            </a:r>
          </a:p>
        </p:txBody>
      </p:sp>
      <p:sp>
        <p:nvSpPr>
          <p:cNvPr id="3" name="TextBox 2">
            <a:extLst>
              <a:ext uri="{FF2B5EF4-FFF2-40B4-BE49-F238E27FC236}">
                <a16:creationId xmlns:a16="http://schemas.microsoft.com/office/drawing/2014/main" id="{1DA7256A-3676-BA4F-BEFC-E94CE4CA49D7}"/>
              </a:ext>
            </a:extLst>
          </p:cNvPr>
          <p:cNvSpPr txBox="1"/>
          <p:nvPr/>
        </p:nvSpPr>
        <p:spPr>
          <a:xfrm>
            <a:off x="947854" y="1906859"/>
            <a:ext cx="9222058" cy="2585323"/>
          </a:xfrm>
          <a:prstGeom prst="rect">
            <a:avLst/>
          </a:prstGeom>
          <a:noFill/>
        </p:spPr>
        <p:txBody>
          <a:bodyPr wrap="square" rtlCol="0">
            <a:spAutoFit/>
          </a:bodyPr>
          <a:lstStyle/>
          <a:p>
            <a:pPr marL="285750" indent="-285750">
              <a:buFont typeface="Arial" panose="020B0604020202020204" pitchFamily="34" charset="0"/>
              <a:buChar char="•"/>
            </a:pPr>
            <a:r>
              <a:rPr lang="en-US" dirty="0"/>
              <a:t>Conduct interviews (Jan/Feb)</a:t>
            </a:r>
          </a:p>
          <a:p>
            <a:pPr marL="285750" indent="-285750">
              <a:buFont typeface="Arial" panose="020B0604020202020204" pitchFamily="34" charset="0"/>
              <a:buChar char="•"/>
            </a:pPr>
            <a:r>
              <a:rPr lang="en-US" dirty="0"/>
              <a:t>Review for themes (March))</a:t>
            </a:r>
          </a:p>
          <a:p>
            <a:pPr marL="285750" indent="-285750">
              <a:buFont typeface="Arial" panose="020B0604020202020204" pitchFamily="34" charset="0"/>
              <a:buChar char="•"/>
            </a:pPr>
            <a:r>
              <a:rPr lang="en-US" dirty="0"/>
              <a:t>Develop a description of information ecosystem for coastal observing and the role of CBM in that system (March)</a:t>
            </a:r>
          </a:p>
          <a:p>
            <a:pPr marL="285750" indent="-285750">
              <a:buFont typeface="Arial" panose="020B0604020202020204" pitchFamily="34" charset="0"/>
              <a:buChar char="•"/>
            </a:pPr>
            <a:r>
              <a:rPr lang="en-US" dirty="0"/>
              <a:t>Create a map/visual depiction of ecosystem (March)</a:t>
            </a:r>
          </a:p>
          <a:p>
            <a:pPr marL="285750" indent="-285750">
              <a:buFont typeface="Arial" panose="020B0604020202020204" pitchFamily="34" charset="0"/>
              <a:buChar char="•"/>
            </a:pPr>
            <a:r>
              <a:rPr lang="en-US" dirty="0"/>
              <a:t>Convene two online focus groups to review this description for accuracy, discuss gaps and opportunities for improving the ecosystem for improved information to support decision-making </a:t>
            </a:r>
            <a:r>
              <a:rPr lang="en-US"/>
              <a:t>(April/May)</a:t>
            </a:r>
            <a:endParaRPr lang="en-US" dirty="0"/>
          </a:p>
          <a:p>
            <a:endParaRPr lang="en-US" dirty="0"/>
          </a:p>
        </p:txBody>
      </p:sp>
    </p:spTree>
    <p:extLst>
      <p:ext uri="{BB962C8B-B14F-4D97-AF65-F5344CB8AC3E}">
        <p14:creationId xmlns:p14="http://schemas.microsoft.com/office/powerpoint/2010/main" val="39227004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TotalTime>
  <Words>1109</Words>
  <Application>Microsoft Macintosh PowerPoint</Application>
  <PresentationFormat>Widescreen</PresentationFormat>
  <Paragraphs>76</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Update on CAPARDUS Activities from North America case study</vt:lpstr>
      <vt:lpstr>Project abstract</vt:lpstr>
      <vt:lpstr>Completed activities to date</vt:lpstr>
      <vt:lpstr>Document analysis</vt:lpstr>
      <vt:lpstr>Themes from document analysis</vt:lpstr>
      <vt:lpstr>Interview questions</vt:lpstr>
      <vt:lpstr>Interview questions</vt:lpstr>
      <vt:lpstr>Interview questions</vt:lpstr>
      <vt:lpstr>Next steps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Update on CAPARDUS Activities from North America case study</dc:title>
  <dc:creator>Noor Johnson</dc:creator>
  <cp:lastModifiedBy>Stein Sandven</cp:lastModifiedBy>
  <cp:revision>1</cp:revision>
  <dcterms:created xsi:type="dcterms:W3CDTF">2022-01-13T14:14:17Z</dcterms:created>
  <dcterms:modified xsi:type="dcterms:W3CDTF">2022-01-13T15:11:48Z</dcterms:modified>
</cp:coreProperties>
</file>