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26"/>
  </p:notesMasterIdLst>
  <p:handoutMasterIdLst>
    <p:handoutMasterId r:id="rId27"/>
  </p:handoutMasterIdLst>
  <p:sldIdLst>
    <p:sldId id="256" r:id="rId4"/>
    <p:sldId id="285" r:id="rId5"/>
    <p:sldId id="286" r:id="rId6"/>
    <p:sldId id="284" r:id="rId7"/>
    <p:sldId id="257" r:id="rId8"/>
    <p:sldId id="258" r:id="rId9"/>
    <p:sldId id="259" r:id="rId10"/>
    <p:sldId id="260" r:id="rId11"/>
    <p:sldId id="262" r:id="rId12"/>
    <p:sldId id="264" r:id="rId13"/>
    <p:sldId id="266" r:id="rId14"/>
    <p:sldId id="268" r:id="rId15"/>
    <p:sldId id="270" r:id="rId16"/>
    <p:sldId id="272" r:id="rId17"/>
    <p:sldId id="274" r:id="rId18"/>
    <p:sldId id="276" r:id="rId19"/>
    <p:sldId id="287" r:id="rId20"/>
    <p:sldId id="280" r:id="rId21"/>
    <p:sldId id="281" r:id="rId22"/>
    <p:sldId id="282" r:id="rId23"/>
    <p:sldId id="279" r:id="rId24"/>
    <p:sldId id="283"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1"/>
    <p:restoredTop sz="94626"/>
  </p:normalViewPr>
  <p:slideViewPr>
    <p:cSldViewPr snapToGrid="0" snapToObjects="1">
      <p:cViewPr varScale="1">
        <p:scale>
          <a:sx n="161" d="100"/>
          <a:sy n="161" d="100"/>
        </p:scale>
        <p:origin x="528" y="192"/>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1/17/22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1/17/22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January 17, 2022</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CARADUS WP6</a:t>
            </a:r>
            <a:endParaRPr dirty="0"/>
          </a:p>
        </p:txBody>
      </p:sp>
      <p:sp>
        <p:nvSpPr>
          <p:cNvPr id="3" name="Text Placeholder 2"/>
          <p:cNvSpPr>
            <a:spLocks noGrp="1"/>
          </p:cNvSpPr>
          <p:nvPr>
            <p:ph type="body" sz="quarter" idx="12"/>
          </p:nvPr>
        </p:nvSpPr>
        <p:spPr/>
        <p:txBody>
          <a:bodyPr/>
          <a:lstStyle/>
          <a:p>
            <a:r>
              <a:rPr dirty="0"/>
              <a:t>Wednesday, January </a:t>
            </a:r>
            <a:r>
              <a:rPr lang="en-US" dirty="0"/>
              <a:t>13</a:t>
            </a:r>
            <a:r>
              <a:rPr dirty="0"/>
              <a: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Q8: What type of access to APS should be included in the user interface? (you may chose more than one)</a:t>
            </a:r>
          </a:p>
        </p:txBody>
      </p:sp>
      <p:sp>
        <p:nvSpPr>
          <p:cNvPr id="3" name="Content Placeholder 2"/>
          <p:cNvSpPr>
            <a:spLocks noGrp="1"/>
          </p:cNvSpPr>
          <p:nvPr>
            <p:ph idx="1"/>
          </p:nvPr>
        </p:nvSpPr>
        <p:spPr/>
        <p:txBody>
          <a:bodyPr/>
          <a:lstStyle/>
          <a:p>
            <a:r>
              <a:t>Answered: 18    Skipped: 3</a:t>
            </a:r>
          </a:p>
        </p:txBody>
      </p:sp>
      <p:pic>
        <p:nvPicPr>
          <p:cNvPr id="4" name="Picture 3" descr="chart744791365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67" y="117809"/>
            <a:ext cx="9028864" cy="391272"/>
          </a:xfrm>
        </p:spPr>
        <p:txBody>
          <a:bodyPr>
            <a:normAutofit fontScale="90000"/>
          </a:bodyPr>
          <a:lstStyle/>
          <a:p>
            <a:r>
              <a:rPr dirty="0"/>
              <a:t>Q10: How important is capacity development as part of the APS services/design? </a:t>
            </a:r>
          </a:p>
        </p:txBody>
      </p:sp>
      <p:sp>
        <p:nvSpPr>
          <p:cNvPr id="3" name="Content Placeholder 2"/>
          <p:cNvSpPr>
            <a:spLocks noGrp="1"/>
          </p:cNvSpPr>
          <p:nvPr>
            <p:ph idx="1"/>
          </p:nvPr>
        </p:nvSpPr>
        <p:spPr/>
        <p:txBody>
          <a:bodyPr/>
          <a:lstStyle/>
          <a:p>
            <a:r>
              <a:t>Answered: 19    Skipped: 2</a:t>
            </a:r>
          </a:p>
        </p:txBody>
      </p:sp>
      <p:pic>
        <p:nvPicPr>
          <p:cNvPr id="4" name="Picture 3" descr="chart7456760670.png"/>
          <p:cNvPicPr>
            <a:picLocks noChangeAspect="1"/>
          </p:cNvPicPr>
          <p:nvPr/>
        </p:nvPicPr>
        <p:blipFill>
          <a:blip r:embed="rId2"/>
          <a:stretch>
            <a:fillRect/>
          </a:stretch>
        </p:blipFill>
        <p:spPr>
          <a:xfrm>
            <a:off x="2405643" y="1150056"/>
            <a:ext cx="5729712" cy="3569013"/>
          </a:xfrm>
          <a:prstGeom prst="rect">
            <a:avLst/>
          </a:prstGeom>
        </p:spPr>
      </p:pic>
      <p:sp>
        <p:nvSpPr>
          <p:cNvPr id="5" name="TextBox 4">
            <a:extLst>
              <a:ext uri="{FF2B5EF4-FFF2-40B4-BE49-F238E27FC236}">
                <a16:creationId xmlns:a16="http://schemas.microsoft.com/office/drawing/2014/main" id="{2B87B52D-791D-6340-BC04-A38A0382BA3D}"/>
              </a:ext>
            </a:extLst>
          </p:cNvPr>
          <p:cNvSpPr txBox="1"/>
          <p:nvPr/>
        </p:nvSpPr>
        <p:spPr>
          <a:xfrm>
            <a:off x="115136" y="2057400"/>
            <a:ext cx="2501900" cy="1754326"/>
          </a:xfrm>
          <a:prstGeom prst="rect">
            <a:avLst/>
          </a:prstGeom>
          <a:noFill/>
        </p:spPr>
        <p:txBody>
          <a:bodyPr wrap="square" rtlCol="0">
            <a:spAutoFit/>
          </a:bodyPr>
          <a:lstStyle/>
          <a:p>
            <a:r>
              <a:rPr lang="en-US" dirty="0"/>
              <a:t>Capacity development here applies to knowledge of how to document  practices and how to use the APS effectively.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927264" cy="391272"/>
          </a:xfrm>
        </p:spPr>
        <p:txBody>
          <a:bodyPr>
            <a:noAutofit/>
          </a:bodyPr>
          <a:lstStyle/>
          <a:p>
            <a:r>
              <a:rPr sz="1600" dirty="0"/>
              <a:t>Q13: Would you be interested in participating in the APS requirements discussions?</a:t>
            </a:r>
          </a:p>
        </p:txBody>
      </p:sp>
      <p:sp>
        <p:nvSpPr>
          <p:cNvPr id="3" name="Content Placeholder 2"/>
          <p:cNvSpPr>
            <a:spLocks noGrp="1"/>
          </p:cNvSpPr>
          <p:nvPr>
            <p:ph idx="1"/>
          </p:nvPr>
        </p:nvSpPr>
        <p:spPr/>
        <p:txBody>
          <a:bodyPr/>
          <a:lstStyle/>
          <a:p>
            <a:r>
              <a:t>Answered: 17    Skipped: 4</a:t>
            </a:r>
          </a:p>
        </p:txBody>
      </p:sp>
      <p:pic>
        <p:nvPicPr>
          <p:cNvPr id="4" name="Picture 3" descr="chart7478900880.png"/>
          <p:cNvPicPr>
            <a:picLocks noChangeAspect="1"/>
          </p:cNvPicPr>
          <p:nvPr/>
        </p:nvPicPr>
        <p:blipFill>
          <a:blip r:embed="rId2"/>
          <a:stretch>
            <a:fillRect/>
          </a:stretch>
        </p:blipFill>
        <p:spPr>
          <a:xfrm>
            <a:off x="1152655" y="1049658"/>
            <a:ext cx="6838689" cy="356901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Q14: For your work, do you create ways of doing things (which may become recognized as Arctic practices)?</a:t>
            </a:r>
          </a:p>
        </p:txBody>
      </p:sp>
      <p:sp>
        <p:nvSpPr>
          <p:cNvPr id="3" name="Content Placeholder 2"/>
          <p:cNvSpPr>
            <a:spLocks noGrp="1"/>
          </p:cNvSpPr>
          <p:nvPr>
            <p:ph idx="1"/>
          </p:nvPr>
        </p:nvSpPr>
        <p:spPr/>
        <p:txBody>
          <a:bodyPr/>
          <a:lstStyle/>
          <a:p>
            <a:r>
              <a:t>Answered: 18    Skipped: 3</a:t>
            </a:r>
          </a:p>
        </p:txBody>
      </p:sp>
      <p:pic>
        <p:nvPicPr>
          <p:cNvPr id="4" name="Picture 3" descr="chart7446740910.png"/>
          <p:cNvPicPr>
            <a:picLocks noChangeAspect="1"/>
          </p:cNvPicPr>
          <p:nvPr/>
        </p:nvPicPr>
        <p:blipFill>
          <a:blip r:embed="rId2"/>
          <a:stretch>
            <a:fillRect/>
          </a:stretch>
        </p:blipFill>
        <p:spPr>
          <a:xfrm>
            <a:off x="800100" y="1119664"/>
            <a:ext cx="7543800" cy="3429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Q15: in what format do you record your practices or maintain knowledge of a practice?  </a:t>
            </a:r>
          </a:p>
        </p:txBody>
      </p:sp>
      <p:sp>
        <p:nvSpPr>
          <p:cNvPr id="3" name="Content Placeholder 2"/>
          <p:cNvSpPr>
            <a:spLocks noGrp="1"/>
          </p:cNvSpPr>
          <p:nvPr>
            <p:ph idx="1"/>
          </p:nvPr>
        </p:nvSpPr>
        <p:spPr/>
        <p:txBody>
          <a:bodyPr/>
          <a:lstStyle/>
          <a:p>
            <a:r>
              <a:t>Answered: 18    Skipped: 3</a:t>
            </a:r>
          </a:p>
        </p:txBody>
      </p:sp>
      <p:pic>
        <p:nvPicPr>
          <p:cNvPr id="4" name="Picture 3" descr="chart7446740940.png"/>
          <p:cNvPicPr>
            <a:picLocks noChangeAspect="1"/>
          </p:cNvPicPr>
          <p:nvPr/>
        </p:nvPicPr>
        <p:blipFill>
          <a:blip r:embed="rId2"/>
          <a:stretch>
            <a:fillRect/>
          </a:stretch>
        </p:blipFill>
        <p:spPr>
          <a:xfrm>
            <a:off x="2618409" y="424334"/>
            <a:ext cx="6220790" cy="4503266"/>
          </a:xfrm>
          <a:prstGeom prst="rect">
            <a:avLst/>
          </a:prstGeom>
        </p:spPr>
      </p:pic>
      <p:sp>
        <p:nvSpPr>
          <p:cNvPr id="5" name="TextBox 4">
            <a:extLst>
              <a:ext uri="{FF2B5EF4-FFF2-40B4-BE49-F238E27FC236}">
                <a16:creationId xmlns:a16="http://schemas.microsoft.com/office/drawing/2014/main" id="{8B4C3F1F-7641-D849-86BF-D2B5D75CACC8}"/>
              </a:ext>
            </a:extLst>
          </p:cNvPr>
          <p:cNvSpPr txBox="1"/>
          <p:nvPr/>
        </p:nvSpPr>
        <p:spPr>
          <a:xfrm>
            <a:off x="304801" y="1651197"/>
            <a:ext cx="2412999" cy="1754326"/>
          </a:xfrm>
          <a:prstGeom prst="rect">
            <a:avLst/>
          </a:prstGeom>
          <a:noFill/>
        </p:spPr>
        <p:txBody>
          <a:bodyPr wrap="square" rtlCol="0">
            <a:spAutoFit/>
          </a:bodyPr>
          <a:lstStyle/>
          <a:p>
            <a:r>
              <a:rPr lang="en-US" dirty="0"/>
              <a:t>you may choose more than one, please prioritize the ones selected with number one being the highest priority)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Q20: Have you adopted any formally-recognized (we call these "de jure") standards in your work (such as ISO standards)?</a:t>
            </a:r>
          </a:p>
        </p:txBody>
      </p:sp>
      <p:sp>
        <p:nvSpPr>
          <p:cNvPr id="3" name="Content Placeholder 2"/>
          <p:cNvSpPr>
            <a:spLocks noGrp="1"/>
          </p:cNvSpPr>
          <p:nvPr>
            <p:ph idx="1"/>
          </p:nvPr>
        </p:nvSpPr>
        <p:spPr/>
        <p:txBody>
          <a:bodyPr/>
          <a:lstStyle/>
          <a:p>
            <a:r>
              <a:t>Answered: 18    Skipped: 3</a:t>
            </a:r>
          </a:p>
        </p:txBody>
      </p:sp>
      <p:pic>
        <p:nvPicPr>
          <p:cNvPr id="4" name="Picture 3" descr="chart7456254680.png"/>
          <p:cNvPicPr>
            <a:picLocks noChangeAspect="1"/>
          </p:cNvPicPr>
          <p:nvPr/>
        </p:nvPicPr>
        <p:blipFill>
          <a:blip r:embed="rId2"/>
          <a:stretch>
            <a:fillRect/>
          </a:stretch>
        </p:blipFill>
        <p:spPr>
          <a:xfrm>
            <a:off x="800100" y="1119664"/>
            <a:ext cx="7543800" cy="3429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Q21: How often do you use formally-recognized standards in your work (such as ISO standards)?</a:t>
            </a:r>
          </a:p>
        </p:txBody>
      </p:sp>
      <p:sp>
        <p:nvSpPr>
          <p:cNvPr id="3" name="Content Placeholder 2"/>
          <p:cNvSpPr>
            <a:spLocks noGrp="1"/>
          </p:cNvSpPr>
          <p:nvPr>
            <p:ph idx="1"/>
          </p:nvPr>
        </p:nvSpPr>
        <p:spPr/>
        <p:txBody>
          <a:bodyPr/>
          <a:lstStyle/>
          <a:p>
            <a:r>
              <a:t>Answered: 17    Skipped: 4</a:t>
            </a:r>
          </a:p>
        </p:txBody>
      </p:sp>
      <p:pic>
        <p:nvPicPr>
          <p:cNvPr id="4" name="Picture 3" descr="chart7446740890.png"/>
          <p:cNvPicPr>
            <a:picLocks noChangeAspect="1"/>
          </p:cNvPicPr>
          <p:nvPr/>
        </p:nvPicPr>
        <p:blipFill>
          <a:blip r:embed="rId2"/>
          <a:stretch>
            <a:fillRect/>
          </a:stretch>
        </p:blipFill>
        <p:spPr>
          <a:xfrm>
            <a:off x="1871921" y="706818"/>
            <a:ext cx="4846379" cy="3377780"/>
          </a:xfrm>
          <a:prstGeom prst="rect">
            <a:avLst/>
          </a:prstGeom>
        </p:spPr>
      </p:pic>
      <p:pic>
        <p:nvPicPr>
          <p:cNvPr id="6" name="Picture 5" descr="table7446740890.png">
            <a:extLst>
              <a:ext uri="{FF2B5EF4-FFF2-40B4-BE49-F238E27FC236}">
                <a16:creationId xmlns:a16="http://schemas.microsoft.com/office/drawing/2014/main" id="{4D4B2B34-CA0F-834A-8ECA-52F35B12363C}"/>
              </a:ext>
            </a:extLst>
          </p:cNvPr>
          <p:cNvPicPr>
            <a:picLocks noChangeAspect="1"/>
          </p:cNvPicPr>
          <p:nvPr/>
        </p:nvPicPr>
        <p:blipFill>
          <a:blip r:embed="rId3"/>
          <a:stretch>
            <a:fillRect/>
          </a:stretch>
        </p:blipFill>
        <p:spPr>
          <a:xfrm>
            <a:off x="800936" y="4076700"/>
            <a:ext cx="7543800" cy="1066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Additional steps</a:t>
            </a:r>
            <a:endParaRPr dirty="0"/>
          </a:p>
        </p:txBody>
      </p:sp>
      <p:sp>
        <p:nvSpPr>
          <p:cNvPr id="3" name="Text Placeholder 2"/>
          <p:cNvSpPr>
            <a:spLocks noGrp="1"/>
          </p:cNvSpPr>
          <p:nvPr>
            <p:ph type="body" sz="quarter" idx="12"/>
          </p:nvPr>
        </p:nvSpPr>
        <p:spPr/>
        <p:txBody>
          <a:bodyPr/>
          <a:lstStyle/>
          <a:p>
            <a:r>
              <a:t>Wednesday, January 12, 2022</a:t>
            </a:r>
          </a:p>
        </p:txBody>
      </p:sp>
    </p:spTree>
    <p:extLst>
      <p:ext uri="{BB962C8B-B14F-4D97-AF65-F5344CB8AC3E}">
        <p14:creationId xmlns:p14="http://schemas.microsoft.com/office/powerpoint/2010/main" val="320199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9B4C-8B5E-1148-A9C1-A75EF7274D33}"/>
              </a:ext>
            </a:extLst>
          </p:cNvPr>
          <p:cNvSpPr>
            <a:spLocks noGrp="1"/>
          </p:cNvSpPr>
          <p:nvPr>
            <p:ph type="title"/>
          </p:nvPr>
        </p:nvSpPr>
        <p:spPr/>
        <p:txBody>
          <a:bodyPr>
            <a:noAutofit/>
          </a:bodyPr>
          <a:lstStyle/>
          <a:p>
            <a:r>
              <a:rPr lang="en-US" sz="2400" dirty="0">
                <a:latin typeface="Arial" panose="020B0604020202020204" pitchFamily="34" charset="0"/>
                <a:cs typeface="Arial" panose="020B0604020202020204" pitchFamily="34" charset="0"/>
              </a:rPr>
              <a:t>Guidelines for Format of White Papers</a:t>
            </a:r>
            <a:endParaRPr lang="en-US" sz="2400" dirty="0"/>
          </a:p>
        </p:txBody>
      </p:sp>
      <p:sp>
        <p:nvSpPr>
          <p:cNvPr id="4" name="Rectangle 3">
            <a:extLst>
              <a:ext uri="{FF2B5EF4-FFF2-40B4-BE49-F238E27FC236}">
                <a16:creationId xmlns:a16="http://schemas.microsoft.com/office/drawing/2014/main" id="{A796D2DB-16B3-E74C-B6D0-89751F0759D8}"/>
              </a:ext>
            </a:extLst>
          </p:cNvPr>
          <p:cNvSpPr/>
          <p:nvPr/>
        </p:nvSpPr>
        <p:spPr>
          <a:xfrm>
            <a:off x="1087458" y="999689"/>
            <a:ext cx="6284955" cy="3600986"/>
          </a:xfrm>
          <a:prstGeom prst="rect">
            <a:avLst/>
          </a:prstGeom>
        </p:spPr>
        <p:txBody>
          <a:bodyPr wrap="square">
            <a:spAutoFit/>
          </a:bodyPr>
          <a:lstStyle/>
          <a:p>
            <a:pPr>
              <a:spcBef>
                <a:spcPts val="1200"/>
              </a:spcBef>
            </a:pPr>
            <a:r>
              <a:rPr lang="en-US" sz="2200" dirty="0">
                <a:latin typeface="Arial" panose="020B0604020202020204" pitchFamily="34" charset="0"/>
                <a:cs typeface="Arial" panose="020B0604020202020204" pitchFamily="34" charset="0"/>
              </a:rPr>
              <a:t>• 5000 words or less (~10 pages of text) and references as appropriate; </a:t>
            </a:r>
          </a:p>
          <a:p>
            <a:pPr>
              <a:spcBef>
                <a:spcPts val="1200"/>
              </a:spcBef>
            </a:pPr>
            <a:r>
              <a:rPr lang="en-US" sz="2200" dirty="0">
                <a:latin typeface="Arial" panose="020B0604020202020204" pitchFamily="34" charset="0"/>
                <a:cs typeface="Arial" panose="020B0604020202020204" pitchFamily="34" charset="0"/>
              </a:rPr>
              <a:t>• List all coauthors, affiliation(s), institutions and contact information; </a:t>
            </a:r>
          </a:p>
          <a:p>
            <a:pPr>
              <a:spcBef>
                <a:spcPts val="1200"/>
              </a:spcBef>
            </a:pPr>
            <a:r>
              <a:rPr lang="en-US" sz="2200" dirty="0">
                <a:latin typeface="Arial" panose="020B0604020202020204" pitchFamily="34" charset="0"/>
                <a:cs typeface="Arial" panose="020B0604020202020204" pitchFamily="34" charset="0"/>
              </a:rPr>
              <a:t>• Identify a main contact; </a:t>
            </a:r>
          </a:p>
          <a:p>
            <a:pPr>
              <a:spcBef>
                <a:spcPts val="1200"/>
              </a:spcBef>
            </a:pPr>
            <a:r>
              <a:rPr lang="en-US" sz="2200" dirty="0">
                <a:latin typeface="Arial" panose="020B0604020202020204" pitchFamily="34" charset="0"/>
                <a:cs typeface="Arial" panose="020B0604020202020204" pitchFamily="34" charset="0"/>
              </a:rPr>
              <a:t>• The title should be descriptive; </a:t>
            </a:r>
          </a:p>
          <a:p>
            <a:pPr>
              <a:spcBef>
                <a:spcPts val="1200"/>
              </a:spcBef>
            </a:pPr>
            <a:r>
              <a:rPr lang="en-US" sz="2200" dirty="0">
                <a:latin typeface="Arial" panose="020B0604020202020204" pitchFamily="34" charset="0"/>
                <a:cs typeface="Arial" panose="020B0604020202020204" pitchFamily="34" charset="0"/>
              </a:rPr>
              <a:t>• Include an abstract (300 words maximum); </a:t>
            </a:r>
          </a:p>
          <a:p>
            <a:pPr>
              <a:spcBef>
                <a:spcPts val="1200"/>
              </a:spcBef>
            </a:pPr>
            <a:r>
              <a:rPr lang="en-US" sz="2200" dirty="0">
                <a:latin typeface="Arial" panose="020B0604020202020204" pitchFamily="34" charset="0"/>
                <a:cs typeface="Arial" panose="020B0604020202020204" pitchFamily="34" charset="0"/>
              </a:rPr>
              <a:t>• Up to three 3 figures.</a:t>
            </a:r>
            <a:r>
              <a:rPr lang="en-US" sz="2400" dirty="0">
                <a:latin typeface="Book Antiqua" panose="02040602050305030304" pitchFamily="18" charset="0"/>
              </a:rPr>
              <a:t> </a:t>
            </a:r>
            <a:endParaRPr lang="en-US" sz="2400" dirty="0">
              <a:effectLst/>
              <a:latin typeface="Book Antiqua" panose="02040602050305030304" pitchFamily="18" charset="0"/>
            </a:endParaRPr>
          </a:p>
        </p:txBody>
      </p:sp>
    </p:spTree>
    <p:extLst>
      <p:ext uri="{BB962C8B-B14F-4D97-AF65-F5344CB8AC3E}">
        <p14:creationId xmlns:p14="http://schemas.microsoft.com/office/powerpoint/2010/main" val="533744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6FA57-942F-3E49-A439-A44B760C323B}"/>
              </a:ext>
            </a:extLst>
          </p:cNvPr>
          <p:cNvSpPr>
            <a:spLocks noGrp="1"/>
          </p:cNvSpPr>
          <p:nvPr>
            <p:ph type="title"/>
          </p:nvPr>
        </p:nvSpPr>
        <p:spPr>
          <a:xfrm>
            <a:off x="115888" y="188164"/>
            <a:ext cx="8229600" cy="391272"/>
          </a:xfrm>
        </p:spPr>
        <p:txBody>
          <a:bodyPr>
            <a:normAutofit fontScale="90000"/>
          </a:bodyPr>
          <a:lstStyle/>
          <a:p>
            <a:r>
              <a:rPr lang="en-US" dirty="0">
                <a:latin typeface="Segoe UI Symbol" panose="020B0502040204020203" pitchFamily="34" charset="0"/>
              </a:rPr>
              <a:t>Guidelines for White Paper Reviewers </a:t>
            </a:r>
            <a:endParaRPr lang="en-US" dirty="0"/>
          </a:p>
        </p:txBody>
      </p:sp>
      <p:sp>
        <p:nvSpPr>
          <p:cNvPr id="4" name="Rectangle 3">
            <a:extLst>
              <a:ext uri="{FF2B5EF4-FFF2-40B4-BE49-F238E27FC236}">
                <a16:creationId xmlns:a16="http://schemas.microsoft.com/office/drawing/2014/main" id="{FE9B53CD-9E65-EA43-BC0A-45633DBA95EE}"/>
              </a:ext>
            </a:extLst>
          </p:cNvPr>
          <p:cNvSpPr/>
          <p:nvPr/>
        </p:nvSpPr>
        <p:spPr>
          <a:xfrm>
            <a:off x="285750" y="579436"/>
            <a:ext cx="8572500" cy="4601260"/>
          </a:xfrm>
          <a:prstGeom prst="rect">
            <a:avLst/>
          </a:prstGeom>
        </p:spPr>
        <p:txBody>
          <a:bodyPr wrap="square">
            <a:spAutoFit/>
          </a:bodyPr>
          <a:lstStyle/>
          <a:p>
            <a:r>
              <a:rPr lang="en-US" sz="1900" dirty="0">
                <a:latin typeface="Segoe UI Symbol" panose="020B0502040204020203" pitchFamily="34" charset="0"/>
              </a:rPr>
              <a:t>• </a:t>
            </a:r>
            <a:r>
              <a:rPr lang="en-US" sz="1900" i="1" dirty="0">
                <a:latin typeface="Book Antiqua" panose="02040602050305030304" pitchFamily="18" charset="0"/>
              </a:rPr>
              <a:t>Reviewers will assess how well the white papers address the overarching goals and expected outcomes of the AOS (e.g. under the AOS themes, does the white paper contribute to recommendations, highlight an issue or opportunity, suggest a solution or strategy, introduce an initiative or describe ongoing work related to AOS, mention work for future Summits, etc.). </a:t>
            </a:r>
          </a:p>
          <a:p>
            <a:r>
              <a:rPr lang="en-US" dirty="0">
                <a:latin typeface="Book Antiqua" panose="02040602050305030304" pitchFamily="18" charset="0"/>
              </a:rPr>
              <a:t>• Reviewers are </a:t>
            </a:r>
            <a:r>
              <a:rPr lang="en-US" b="1" dirty="0">
                <a:latin typeface="Book Antiqua" panose="02040602050305030304" pitchFamily="18" charset="0"/>
              </a:rPr>
              <a:t>not </a:t>
            </a:r>
            <a:r>
              <a:rPr lang="en-US" dirty="0">
                <a:latin typeface="Book Antiqua" panose="02040602050305030304" pitchFamily="18" charset="0"/>
              </a:rPr>
              <a:t>asked to provide acceptance/rejection-type evaluations or full technical reviews of the underlying science. </a:t>
            </a:r>
          </a:p>
          <a:p>
            <a:r>
              <a:rPr lang="en-US" dirty="0">
                <a:latin typeface="Book Antiqua" panose="02040602050305030304" pitchFamily="18" charset="0"/>
              </a:rPr>
              <a:t>• Reviewers should suggest revisions where appropriate and feasible within the given time frame. Focus on providing constructive feedback and improving alignment with AOS objectives. • Reviews should include general comments and suggestions for how authors can tie their papers into the set of topics and themes to be discussed at the Summit. Consider in the comments how the white papers can contribute the discussions in the break-out groups, as well as recommendations emerging from the Summit. • Reviews should include comments that provide concrete alignment with AOS themes, possible recommendations, and proposed solutions. </a:t>
            </a:r>
            <a:endParaRPr lang="en-US" dirty="0">
              <a:effectLst/>
              <a:latin typeface="Book Antiqua" panose="02040602050305030304" pitchFamily="18" charset="0"/>
            </a:endParaRPr>
          </a:p>
        </p:txBody>
      </p:sp>
    </p:spTree>
    <p:extLst>
      <p:ext uri="{BB962C8B-B14F-4D97-AF65-F5344CB8AC3E}">
        <p14:creationId xmlns:p14="http://schemas.microsoft.com/office/powerpoint/2010/main" val="329479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BFAD-5109-A54D-927C-B5F734F2EA42}"/>
              </a:ext>
            </a:extLst>
          </p:cNvPr>
          <p:cNvSpPr>
            <a:spLocks noGrp="1"/>
          </p:cNvSpPr>
          <p:nvPr>
            <p:ph type="title"/>
          </p:nvPr>
        </p:nvSpPr>
        <p:spPr/>
        <p:txBody>
          <a:bodyPr>
            <a:normAutofit fontScale="90000"/>
          </a:bodyPr>
          <a:lstStyle/>
          <a:p>
            <a:r>
              <a:rPr lang="en-US" dirty="0"/>
              <a:t>Summary of WP6</a:t>
            </a:r>
          </a:p>
        </p:txBody>
      </p:sp>
      <p:sp>
        <p:nvSpPr>
          <p:cNvPr id="4" name="TextBox 3">
            <a:extLst>
              <a:ext uri="{FF2B5EF4-FFF2-40B4-BE49-F238E27FC236}">
                <a16:creationId xmlns:a16="http://schemas.microsoft.com/office/drawing/2014/main" id="{9A935F2D-0F2F-964C-AA87-432E81D0D28E}"/>
              </a:ext>
            </a:extLst>
          </p:cNvPr>
          <p:cNvSpPr txBox="1"/>
          <p:nvPr/>
        </p:nvSpPr>
        <p:spPr>
          <a:xfrm>
            <a:off x="514350" y="896183"/>
            <a:ext cx="8451850" cy="3416320"/>
          </a:xfrm>
          <a:prstGeom prst="rect">
            <a:avLst/>
          </a:prstGeom>
          <a:noFill/>
        </p:spPr>
        <p:txBody>
          <a:bodyPr wrap="square" rtlCol="0">
            <a:spAutoFit/>
          </a:bodyPr>
          <a:lstStyle/>
          <a:p>
            <a:r>
              <a:rPr lang="en-US" dirty="0"/>
              <a:t>Continue developing the OBPS Arctic Community (Pauline Simpson)  </a:t>
            </a:r>
          </a:p>
          <a:p>
            <a:r>
              <a:rPr lang="en-US" dirty="0"/>
              <a:t>84 documents in Community as of Jan 13 2022; 357 documents from search on “Arctic”</a:t>
            </a:r>
          </a:p>
          <a:p>
            <a:r>
              <a:rPr lang="en-US" dirty="0"/>
              <a:t>	Working on accepting non-English documents</a:t>
            </a:r>
          </a:p>
          <a:p>
            <a:r>
              <a:rPr lang="en-US" dirty="0"/>
              <a:t>	Endorsement</a:t>
            </a:r>
          </a:p>
          <a:p>
            <a:r>
              <a:rPr lang="en-US" dirty="0"/>
              <a:t>OBPS Workshop with Arctic Session in September 2021</a:t>
            </a:r>
          </a:p>
          <a:p>
            <a:r>
              <a:rPr lang="en-US" dirty="0"/>
              <a:t>Peer Review Paper submitted to Marine Policy Journal: “Two Eyes on the Sea: Opportunities for advancement of Indigenous approaches to ocean observing in the context of ocean sustainability” – January 2022  (Jay and Pier Luigi)</a:t>
            </a:r>
          </a:p>
          <a:p>
            <a:r>
              <a:rPr lang="en-US" dirty="0"/>
              <a:t>Created Survey for APS requirements (SJSK, Noor, Pauline)</a:t>
            </a:r>
          </a:p>
          <a:p>
            <a:r>
              <a:rPr lang="en-US" dirty="0"/>
              <a:t>Engaging selected Arctic WGs in discussions – observations, data, …</a:t>
            </a:r>
          </a:p>
          <a:p>
            <a:r>
              <a:rPr lang="en-US" dirty="0"/>
              <a:t>Supporting CAPARDUS WP4 engagement with Russian partners</a:t>
            </a:r>
          </a:p>
          <a:p>
            <a:r>
              <a:rPr lang="en-US" dirty="0"/>
              <a:t>Supported survey formation for Svalbard</a:t>
            </a:r>
          </a:p>
        </p:txBody>
      </p:sp>
    </p:spTree>
    <p:extLst>
      <p:ext uri="{BB962C8B-B14F-4D97-AF65-F5344CB8AC3E}">
        <p14:creationId xmlns:p14="http://schemas.microsoft.com/office/powerpoint/2010/main" val="3606543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3C6E4-2343-5B4B-8BDA-08A126A49D32}"/>
              </a:ext>
            </a:extLst>
          </p:cNvPr>
          <p:cNvSpPr>
            <a:spLocks noGrp="1"/>
          </p:cNvSpPr>
          <p:nvPr>
            <p:ph type="title"/>
          </p:nvPr>
        </p:nvSpPr>
        <p:spPr>
          <a:xfrm>
            <a:off x="457200" y="269881"/>
            <a:ext cx="8229600" cy="391272"/>
          </a:xfrm>
        </p:spPr>
        <p:txBody>
          <a:bodyPr>
            <a:normAutofit fontScale="90000"/>
          </a:bodyPr>
          <a:lstStyle/>
          <a:p>
            <a:r>
              <a:rPr lang="en-US" dirty="0"/>
              <a:t>ROADS ( Roadmap for Arctic Observing and Data Systems) </a:t>
            </a:r>
          </a:p>
        </p:txBody>
      </p:sp>
      <p:sp>
        <p:nvSpPr>
          <p:cNvPr id="4" name="TextBox 3">
            <a:extLst>
              <a:ext uri="{FF2B5EF4-FFF2-40B4-BE49-F238E27FC236}">
                <a16:creationId xmlns:a16="http://schemas.microsoft.com/office/drawing/2014/main" id="{9DD204B1-DEB1-8E43-9929-2B900AEE59B0}"/>
              </a:ext>
            </a:extLst>
          </p:cNvPr>
          <p:cNvSpPr txBox="1"/>
          <p:nvPr/>
        </p:nvSpPr>
        <p:spPr>
          <a:xfrm>
            <a:off x="558801" y="939800"/>
            <a:ext cx="7899400" cy="3139321"/>
          </a:xfrm>
          <a:prstGeom prst="rect">
            <a:avLst/>
          </a:prstGeom>
          <a:noFill/>
        </p:spPr>
        <p:txBody>
          <a:bodyPr wrap="square" rtlCol="0">
            <a:spAutoFit/>
          </a:bodyPr>
          <a:lstStyle/>
          <a:p>
            <a:r>
              <a:rPr lang="en-US" sz="2000" dirty="0"/>
              <a:t>EAVs shall be specified by their observing system (e.g. spatial resolution, frequency, latency, uncertainty) and data management requirements, which should transcend specific observing strategies (i.e. technology neutral), programs or regions. They shall be implemented through specific recommendations based on Arctic-viable technology and practices. </a:t>
            </a:r>
          </a:p>
          <a:p>
            <a:endParaRPr lang="en-US" sz="2000" dirty="0"/>
          </a:p>
          <a:p>
            <a:r>
              <a:rPr lang="en-US" sz="2000" i="1" dirty="0"/>
              <a:t>EOVs have related best practices for their implementation. EAVs are likely to follow this model.  APS can be a foundation element in POADS process implementation</a:t>
            </a:r>
          </a:p>
          <a:p>
            <a:endParaRPr lang="en-US" dirty="0"/>
          </a:p>
        </p:txBody>
      </p:sp>
    </p:spTree>
    <p:extLst>
      <p:ext uri="{BB962C8B-B14F-4D97-AF65-F5344CB8AC3E}">
        <p14:creationId xmlns:p14="http://schemas.microsoft.com/office/powerpoint/2010/main" val="570491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C90C4-893B-714B-A62B-BAFC75CFC92A}"/>
              </a:ext>
            </a:extLst>
          </p:cNvPr>
          <p:cNvSpPr>
            <a:spLocks noGrp="1"/>
          </p:cNvSpPr>
          <p:nvPr>
            <p:ph type="title"/>
          </p:nvPr>
        </p:nvSpPr>
        <p:spPr/>
        <p:txBody>
          <a:bodyPr>
            <a:normAutofit fontScale="90000"/>
          </a:bodyPr>
          <a:lstStyle/>
          <a:p>
            <a:r>
              <a:rPr lang="en-US" dirty="0"/>
              <a:t>Literature …</a:t>
            </a:r>
          </a:p>
        </p:txBody>
      </p:sp>
      <p:sp>
        <p:nvSpPr>
          <p:cNvPr id="4" name="TextBox 3">
            <a:extLst>
              <a:ext uri="{FF2B5EF4-FFF2-40B4-BE49-F238E27FC236}">
                <a16:creationId xmlns:a16="http://schemas.microsoft.com/office/drawing/2014/main" id="{AC918060-3F09-2E4A-A98B-834D82691583}"/>
              </a:ext>
            </a:extLst>
          </p:cNvPr>
          <p:cNvSpPr txBox="1"/>
          <p:nvPr/>
        </p:nvSpPr>
        <p:spPr>
          <a:xfrm>
            <a:off x="518150" y="1117421"/>
            <a:ext cx="8107700" cy="2308324"/>
          </a:xfrm>
          <a:prstGeom prst="rect">
            <a:avLst/>
          </a:prstGeom>
          <a:noFill/>
        </p:spPr>
        <p:txBody>
          <a:bodyPr wrap="square" rtlCol="0">
            <a:spAutoFit/>
          </a:bodyPr>
          <a:lstStyle/>
          <a:p>
            <a:r>
              <a:rPr lang="en-US" dirty="0"/>
              <a:t>A framework provides a systems-level view of observing requirements, best practices and data delivery plans toward applications for which the observing system is intended. Requirements and best practices for system design, including platforms and instrumentation, data processing, quality control and long term preservation, …</a:t>
            </a:r>
          </a:p>
          <a:p>
            <a:endParaRPr lang="en-US" dirty="0"/>
          </a:p>
          <a:p>
            <a:r>
              <a:rPr lang="en-US" i="1" dirty="0"/>
              <a:t>Recommendation 4. To maximize the uptake of observations and derived products, all data must be secured in long-term storage in an established data repository adhering to best practices for scientific data management. </a:t>
            </a:r>
          </a:p>
        </p:txBody>
      </p:sp>
      <p:sp>
        <p:nvSpPr>
          <p:cNvPr id="5" name="TextBox 4">
            <a:extLst>
              <a:ext uri="{FF2B5EF4-FFF2-40B4-BE49-F238E27FC236}">
                <a16:creationId xmlns:a16="http://schemas.microsoft.com/office/drawing/2014/main" id="{9C32A53F-9C8C-FB40-A5F4-F5A0BD5E2AAD}"/>
              </a:ext>
            </a:extLst>
          </p:cNvPr>
          <p:cNvSpPr txBox="1"/>
          <p:nvPr/>
        </p:nvSpPr>
        <p:spPr>
          <a:xfrm>
            <a:off x="609600" y="850900"/>
            <a:ext cx="2327112" cy="369332"/>
          </a:xfrm>
          <a:prstGeom prst="rect">
            <a:avLst/>
          </a:prstGeom>
          <a:noFill/>
        </p:spPr>
        <p:txBody>
          <a:bodyPr wrap="none" rtlCol="0">
            <a:spAutoFit/>
          </a:bodyPr>
          <a:lstStyle/>
          <a:p>
            <a:r>
              <a:rPr lang="en-US" dirty="0"/>
              <a:t>Ocean </a:t>
            </a:r>
            <a:r>
              <a:rPr lang="en-US" dirty="0" err="1"/>
              <a:t>Obs</a:t>
            </a:r>
            <a:r>
              <a:rPr lang="en-US" dirty="0"/>
              <a:t> 19 Lee et al</a:t>
            </a:r>
          </a:p>
        </p:txBody>
      </p:sp>
    </p:spTree>
    <p:extLst>
      <p:ext uri="{BB962C8B-B14F-4D97-AF65-F5344CB8AC3E}">
        <p14:creationId xmlns:p14="http://schemas.microsoft.com/office/powerpoint/2010/main" val="223538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6566A-7CE0-1D4B-A0D8-AB345E33D214}"/>
              </a:ext>
            </a:extLst>
          </p:cNvPr>
          <p:cNvSpPr>
            <a:spLocks noGrp="1"/>
          </p:cNvSpPr>
          <p:nvPr>
            <p:ph type="title"/>
          </p:nvPr>
        </p:nvSpPr>
        <p:spPr/>
        <p:txBody>
          <a:bodyPr>
            <a:normAutofit fontScale="90000"/>
          </a:bodyPr>
          <a:lstStyle/>
          <a:p>
            <a:r>
              <a:rPr lang="en-US" dirty="0"/>
              <a:t>Next Steps</a:t>
            </a:r>
          </a:p>
        </p:txBody>
      </p:sp>
      <p:sp>
        <p:nvSpPr>
          <p:cNvPr id="4" name="TextBox 3">
            <a:extLst>
              <a:ext uri="{FF2B5EF4-FFF2-40B4-BE49-F238E27FC236}">
                <a16:creationId xmlns:a16="http://schemas.microsoft.com/office/drawing/2014/main" id="{521BC6B5-0F89-9446-9376-3A9E56957567}"/>
              </a:ext>
            </a:extLst>
          </p:cNvPr>
          <p:cNvSpPr txBox="1"/>
          <p:nvPr/>
        </p:nvSpPr>
        <p:spPr>
          <a:xfrm>
            <a:off x="239403" y="1259522"/>
            <a:ext cx="8665193" cy="1477328"/>
          </a:xfrm>
          <a:prstGeom prst="rect">
            <a:avLst/>
          </a:prstGeom>
          <a:noFill/>
        </p:spPr>
        <p:txBody>
          <a:bodyPr wrap="none" rtlCol="0">
            <a:spAutoFit/>
          </a:bodyPr>
          <a:lstStyle/>
          <a:p>
            <a:r>
              <a:rPr lang="en-US" dirty="0"/>
              <a:t>Understand the role of practices in the Arctic and define how the APS can support this role</a:t>
            </a:r>
          </a:p>
          <a:p>
            <a:endParaRPr lang="en-US" dirty="0"/>
          </a:p>
          <a:p>
            <a:r>
              <a:rPr lang="en-US" dirty="0"/>
              <a:t>Tools include surveys, interviews, panels</a:t>
            </a:r>
          </a:p>
          <a:p>
            <a:endParaRPr lang="en-US" dirty="0"/>
          </a:p>
          <a:p>
            <a:r>
              <a:rPr lang="en-US" dirty="0"/>
              <a:t>Creating guidelines and engage the diverse Arctic stakeholders.</a:t>
            </a:r>
          </a:p>
        </p:txBody>
      </p:sp>
    </p:spTree>
    <p:extLst>
      <p:ext uri="{BB962C8B-B14F-4D97-AF65-F5344CB8AC3E}">
        <p14:creationId xmlns:p14="http://schemas.microsoft.com/office/powerpoint/2010/main" val="618741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1A12B-660B-704D-B6A5-578FA9B74D7D}"/>
              </a:ext>
            </a:extLst>
          </p:cNvPr>
          <p:cNvSpPr>
            <a:spLocks noGrp="1"/>
          </p:cNvSpPr>
          <p:nvPr>
            <p:ph type="title"/>
          </p:nvPr>
        </p:nvSpPr>
        <p:spPr/>
        <p:txBody>
          <a:bodyPr>
            <a:normAutofit fontScale="90000"/>
          </a:bodyPr>
          <a:lstStyle/>
          <a:p>
            <a:r>
              <a:rPr lang="en-US" dirty="0"/>
              <a:t>Standards and Best Practices (from Siri </a:t>
            </a:r>
            <a:r>
              <a:rPr lang="en-US" dirty="0" err="1"/>
              <a:t>Jodha</a:t>
            </a:r>
            <a:r>
              <a:rPr lang="en-US" dirty="0"/>
              <a:t>)</a:t>
            </a:r>
          </a:p>
        </p:txBody>
      </p:sp>
      <p:pic>
        <p:nvPicPr>
          <p:cNvPr id="5" name="Picture 4">
            <a:extLst>
              <a:ext uri="{FF2B5EF4-FFF2-40B4-BE49-F238E27FC236}">
                <a16:creationId xmlns:a16="http://schemas.microsoft.com/office/drawing/2014/main" id="{D558C3A6-6A97-3942-A5CC-F7FE4347C522}"/>
              </a:ext>
            </a:extLst>
          </p:cNvPr>
          <p:cNvPicPr>
            <a:picLocks noChangeAspect="1"/>
          </p:cNvPicPr>
          <p:nvPr/>
        </p:nvPicPr>
        <p:blipFill>
          <a:blip r:embed="rId2"/>
          <a:stretch>
            <a:fillRect/>
          </a:stretch>
        </p:blipFill>
        <p:spPr>
          <a:xfrm>
            <a:off x="399632" y="724653"/>
            <a:ext cx="8344736" cy="4189158"/>
          </a:xfrm>
          <a:prstGeom prst="rect">
            <a:avLst/>
          </a:prstGeom>
        </p:spPr>
      </p:pic>
    </p:spTree>
    <p:extLst>
      <p:ext uri="{BB962C8B-B14F-4D97-AF65-F5344CB8AC3E}">
        <p14:creationId xmlns:p14="http://schemas.microsoft.com/office/powerpoint/2010/main" val="110092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dirty="0"/>
              <a:t>Arctic Practices System </a:t>
            </a:r>
            <a:r>
              <a:rPr lang="en-US" dirty="0"/>
              <a:t>R</a:t>
            </a:r>
            <a:r>
              <a:rPr dirty="0"/>
              <a:t>equirements</a:t>
            </a:r>
            <a:r>
              <a:rPr lang="en-US" dirty="0"/>
              <a:t> Survey</a:t>
            </a:r>
            <a:endParaRPr dirty="0"/>
          </a:p>
        </p:txBody>
      </p:sp>
      <p:sp>
        <p:nvSpPr>
          <p:cNvPr id="3" name="Text Placeholder 2"/>
          <p:cNvSpPr>
            <a:spLocks noGrp="1"/>
          </p:cNvSpPr>
          <p:nvPr>
            <p:ph type="body" sz="quarter" idx="12"/>
          </p:nvPr>
        </p:nvSpPr>
        <p:spPr/>
        <p:txBody>
          <a:bodyPr/>
          <a:lstStyle/>
          <a:p>
            <a:r>
              <a:t>Wednesday, January 12, 2022</a:t>
            </a:r>
          </a:p>
        </p:txBody>
      </p:sp>
    </p:spTree>
    <p:extLst>
      <p:ext uri="{BB962C8B-B14F-4D97-AF65-F5344CB8AC3E}">
        <p14:creationId xmlns:p14="http://schemas.microsoft.com/office/powerpoint/2010/main" val="124247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t>Date Created: Tuesday, December 21, 2021</a:t>
            </a:r>
          </a:p>
        </p:txBody>
      </p:sp>
      <p:sp>
        <p:nvSpPr>
          <p:cNvPr id="3" name="Title 2"/>
          <p:cNvSpPr>
            <a:spLocks noGrp="1"/>
          </p:cNvSpPr>
          <p:nvPr>
            <p:ph type="title"/>
          </p:nvPr>
        </p:nvSpPr>
        <p:spPr>
          <a:xfrm>
            <a:off x="204788" y="2334751"/>
            <a:ext cx="8229600" cy="697504"/>
          </a:xfrm>
        </p:spPr>
        <p:txBody>
          <a:bodyPr>
            <a:normAutofit fontScale="90000"/>
          </a:bodyPr>
          <a:lstStyle/>
          <a:p>
            <a:r>
              <a:rPr dirty="0"/>
              <a:t>21</a:t>
            </a:r>
            <a:r>
              <a:rPr lang="en-US" dirty="0"/>
              <a:t> on Wednesday Jan 12  (32 on Jan 14)</a:t>
            </a:r>
            <a:endParaRPr dirty="0"/>
          </a:p>
        </p:txBody>
      </p:sp>
      <p:sp>
        <p:nvSpPr>
          <p:cNvPr id="4" name="Text Placeholder 3"/>
          <p:cNvSpPr>
            <a:spLocks noGrp="1"/>
          </p:cNvSpPr>
          <p:nvPr>
            <p:ph type="body" sz="quarter" idx="17"/>
          </p:nvPr>
        </p:nvSpPr>
        <p:spPr/>
        <p:txBody>
          <a:bodyPr/>
          <a:lstStyle/>
          <a:p>
            <a:r>
              <a:t>Total Responses</a:t>
            </a:r>
          </a:p>
        </p:txBody>
      </p:sp>
      <p:sp>
        <p:nvSpPr>
          <p:cNvPr id="5" name="Text Placeholder 4"/>
          <p:cNvSpPr>
            <a:spLocks noGrp="1"/>
          </p:cNvSpPr>
          <p:nvPr>
            <p:ph type="body" sz="quarter" idx="18"/>
          </p:nvPr>
        </p:nvSpPr>
        <p:spPr>
          <a:xfrm>
            <a:off x="211402" y="4047840"/>
            <a:ext cx="7446697" cy="350837"/>
          </a:xfrm>
        </p:spPr>
        <p:txBody>
          <a:bodyPr/>
          <a:lstStyle/>
          <a:p>
            <a:r>
              <a:rPr dirty="0"/>
              <a:t>Complete Responses: 21</a:t>
            </a:r>
            <a:r>
              <a:rPr lang="en-US" dirty="0"/>
              <a:t> included in the following results up to Jan 12</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1800" dirty="0"/>
              <a:t>Q5: What type of organization are you in? (Check one or more)</a:t>
            </a:r>
          </a:p>
        </p:txBody>
      </p:sp>
      <p:sp>
        <p:nvSpPr>
          <p:cNvPr id="3" name="Content Placeholder 2"/>
          <p:cNvSpPr>
            <a:spLocks noGrp="1"/>
          </p:cNvSpPr>
          <p:nvPr>
            <p:ph idx="1"/>
          </p:nvPr>
        </p:nvSpPr>
        <p:spPr/>
        <p:txBody>
          <a:bodyPr/>
          <a:lstStyle/>
          <a:p>
            <a:r>
              <a:t>Answered: 21    Skipped: 0</a:t>
            </a:r>
          </a:p>
        </p:txBody>
      </p:sp>
      <p:pic>
        <p:nvPicPr>
          <p:cNvPr id="4" name="Picture 3" descr="chart7446740860.png"/>
          <p:cNvPicPr>
            <a:picLocks noChangeAspect="1"/>
          </p:cNvPicPr>
          <p:nvPr/>
        </p:nvPicPr>
        <p:blipFill>
          <a:blip r:embed="rId2"/>
          <a:stretch>
            <a:fillRect/>
          </a:stretch>
        </p:blipFill>
        <p:spPr>
          <a:xfrm>
            <a:off x="2512847" y="793572"/>
            <a:ext cx="4185665" cy="40165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Q5: What type of organization are you in? (Check one or more)</a:t>
            </a:r>
          </a:p>
        </p:txBody>
      </p:sp>
      <p:sp>
        <p:nvSpPr>
          <p:cNvPr id="3" name="Content Placeholder 2"/>
          <p:cNvSpPr>
            <a:spLocks noGrp="1"/>
          </p:cNvSpPr>
          <p:nvPr>
            <p:ph idx="1"/>
          </p:nvPr>
        </p:nvSpPr>
        <p:spPr/>
        <p:txBody>
          <a:bodyPr/>
          <a:lstStyle/>
          <a:p>
            <a:r>
              <a:t>Answered: 21    Skipped: 0</a:t>
            </a:r>
          </a:p>
        </p:txBody>
      </p:sp>
      <p:pic>
        <p:nvPicPr>
          <p:cNvPr id="4" name="Picture 3" descr="table7446740860.png"/>
          <p:cNvPicPr>
            <a:picLocks noChangeAspect="1"/>
          </p:cNvPicPr>
          <p:nvPr/>
        </p:nvPicPr>
        <p:blipFill>
          <a:blip r:embed="rId2"/>
          <a:stretch>
            <a:fillRect/>
          </a:stretch>
        </p:blipFill>
        <p:spPr>
          <a:xfrm>
            <a:off x="1627564" y="1049658"/>
            <a:ext cx="5888871" cy="35690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Q6: </a:t>
            </a:r>
            <a:r>
              <a:rPr sz="1800" dirty="0"/>
              <a:t>What do you focus on in your Arctic work? (indicate one or more topics that you are active in; choose 1 for the one where you put the most  effort)?</a:t>
            </a:r>
          </a:p>
        </p:txBody>
      </p:sp>
      <p:sp>
        <p:nvSpPr>
          <p:cNvPr id="3" name="Content Placeholder 2"/>
          <p:cNvSpPr>
            <a:spLocks noGrp="1"/>
          </p:cNvSpPr>
          <p:nvPr>
            <p:ph idx="1"/>
          </p:nvPr>
        </p:nvSpPr>
        <p:spPr/>
        <p:txBody>
          <a:bodyPr/>
          <a:lstStyle/>
          <a:p>
            <a:r>
              <a:t>Answered: 21    Skipped: 0</a:t>
            </a:r>
          </a:p>
        </p:txBody>
      </p:sp>
      <p:pic>
        <p:nvPicPr>
          <p:cNvPr id="4" name="Picture 3" descr="chart7446740850.png"/>
          <p:cNvPicPr>
            <a:picLocks noChangeAspect="1"/>
          </p:cNvPicPr>
          <p:nvPr/>
        </p:nvPicPr>
        <p:blipFill>
          <a:blip r:embed="rId2"/>
          <a:stretch>
            <a:fillRect/>
          </a:stretch>
        </p:blipFill>
        <p:spPr>
          <a:xfrm>
            <a:off x="3774557" y="700431"/>
            <a:ext cx="3680337" cy="4461015"/>
          </a:xfrm>
          <a:prstGeom prst="rect">
            <a:avLst/>
          </a:prstGeom>
        </p:spPr>
      </p:pic>
      <p:sp>
        <p:nvSpPr>
          <p:cNvPr id="6" name="Rectangle 1">
            <a:extLst>
              <a:ext uri="{FF2B5EF4-FFF2-40B4-BE49-F238E27FC236}">
                <a16:creationId xmlns:a16="http://schemas.microsoft.com/office/drawing/2014/main" id="{4B271B02-FADC-3A4A-9E99-9749E2B24FB1}"/>
              </a:ext>
            </a:extLst>
          </p:cNvPr>
          <p:cNvSpPr>
            <a:spLocks noChangeArrowheads="1"/>
          </p:cNvSpPr>
          <p:nvPr/>
        </p:nvSpPr>
        <p:spPr bwMode="auto">
          <a:xfrm>
            <a:off x="2635250" y="60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17809"/>
            <a:ext cx="8229600" cy="391272"/>
          </a:xfrm>
        </p:spPr>
        <p:txBody>
          <a:bodyPr>
            <a:normAutofit fontScale="90000"/>
          </a:bodyPr>
          <a:lstStyle/>
          <a:p>
            <a:r>
              <a:rPr dirty="0"/>
              <a:t>Q7: What are your priorities for APS characteristics</a:t>
            </a:r>
          </a:p>
        </p:txBody>
      </p:sp>
      <p:sp>
        <p:nvSpPr>
          <p:cNvPr id="3" name="Content Placeholder 2"/>
          <p:cNvSpPr>
            <a:spLocks noGrp="1"/>
          </p:cNvSpPr>
          <p:nvPr>
            <p:ph idx="1"/>
          </p:nvPr>
        </p:nvSpPr>
        <p:spPr/>
        <p:txBody>
          <a:bodyPr/>
          <a:lstStyle/>
          <a:p>
            <a:r>
              <a:t>Answered: 18    Skipped: 3</a:t>
            </a:r>
          </a:p>
        </p:txBody>
      </p:sp>
      <p:pic>
        <p:nvPicPr>
          <p:cNvPr id="4" name="Picture 3" descr="chart7446740880.png"/>
          <p:cNvPicPr>
            <a:picLocks noChangeAspect="1"/>
          </p:cNvPicPr>
          <p:nvPr/>
        </p:nvPicPr>
        <p:blipFill>
          <a:blip r:embed="rId2"/>
          <a:stretch>
            <a:fillRect/>
          </a:stretch>
        </p:blipFill>
        <p:spPr>
          <a:xfrm>
            <a:off x="1934028" y="475315"/>
            <a:ext cx="5332505" cy="4668186"/>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4022</TotalTime>
  <Words>999</Words>
  <Application>Microsoft Macintosh PowerPoint</Application>
  <PresentationFormat>On-screen Show (16:9)</PresentationFormat>
  <Paragraphs>73</Paragraphs>
  <Slides>22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22</vt:i4>
      </vt:variant>
    </vt:vector>
  </HeadingPairs>
  <TitlesOfParts>
    <vt:vector size="30" baseType="lpstr">
      <vt:lpstr>Arial</vt:lpstr>
      <vt:lpstr>Book Antiqua</vt:lpstr>
      <vt:lpstr>Calibri</vt:lpstr>
      <vt:lpstr>Helvetica Neue</vt:lpstr>
      <vt:lpstr>Segoe UI Symbol</vt:lpstr>
      <vt:lpstr>SM-template-20140529</vt:lpstr>
      <vt:lpstr>Data slides</vt:lpstr>
      <vt:lpstr>Response Summary</vt:lpstr>
      <vt:lpstr>PowerPoint Presentation</vt:lpstr>
      <vt:lpstr>Summary of WP6</vt:lpstr>
      <vt:lpstr>Standards and Best Practices (from Siri Jodha)</vt:lpstr>
      <vt:lpstr>PowerPoint Presentation</vt:lpstr>
      <vt:lpstr>21 on Wednesday Jan 12  (32 on Jan 14)</vt:lpstr>
      <vt:lpstr>Q5: What type of organization are you in? (Check one or more)</vt:lpstr>
      <vt:lpstr>Q5: What type of organization are you in? (Check one or more)</vt:lpstr>
      <vt:lpstr>Q6: What do you focus on in your Arctic work? (indicate one or more topics that you are active in; choose 1 for the one where you put the most  effort)?</vt:lpstr>
      <vt:lpstr>Q7: What are your priorities for APS characteristics</vt:lpstr>
      <vt:lpstr>Q8: What type of access to APS should be included in the user interface? (you may chose more than one)</vt:lpstr>
      <vt:lpstr>Q10: How important is capacity development as part of the APS services/design? </vt:lpstr>
      <vt:lpstr>Q13: Would you be interested in participating in the APS requirements discussions?</vt:lpstr>
      <vt:lpstr>Q14: For your work, do you create ways of doing things (which may become recognized as Arctic practices)?</vt:lpstr>
      <vt:lpstr>Q15: in what format do you record your practices or maintain knowledge of a practice?  </vt:lpstr>
      <vt:lpstr>Q20: Have you adopted any formally-recognized (we call these "de jure") standards in your work (such as ISO standards)?</vt:lpstr>
      <vt:lpstr>Q21: How often do you use formally-recognized standards in your work (such as ISO standards)?</vt:lpstr>
      <vt:lpstr>PowerPoint Presentation</vt:lpstr>
      <vt:lpstr>Guidelines for Format of White Papers</vt:lpstr>
      <vt:lpstr>Guidelines for White Paper Reviewers </vt:lpstr>
      <vt:lpstr>ROADS ( Roadmap for Arctic Observing and Data Systems) </vt:lpstr>
      <vt:lpstr>Literature …</vt:lpstr>
      <vt:lpstr>Next Steps</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Stein Sandven</cp:lastModifiedBy>
  <cp:revision>78</cp:revision>
  <dcterms:created xsi:type="dcterms:W3CDTF">2014-01-30T23:18:11Z</dcterms:created>
  <dcterms:modified xsi:type="dcterms:W3CDTF">2022-01-17T07:24:23Z</dcterms:modified>
</cp:coreProperties>
</file>